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D_704F5EBB.xml" ContentType="application/vnd.ms-powerpoint.comments+xml"/>
  <Override PartName="/ppt/comments/modernComment_111_BD35D513.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5" r:id="rId4"/>
    <p:sldId id="266" r:id="rId5"/>
    <p:sldId id="262" r:id="rId6"/>
    <p:sldId id="269" r:id="rId7"/>
    <p:sldId id="270" r:id="rId8"/>
    <p:sldId id="271" r:id="rId9"/>
    <p:sldId id="273" r:id="rId10"/>
    <p:sldId id="274" r:id="rId11"/>
    <p:sldId id="275" r:id="rId12"/>
    <p:sldId id="276" r:id="rId13"/>
    <p:sldId id="277" r:id="rId14"/>
    <p:sldId id="278" r:id="rId15"/>
    <p:sldId id="279" r:id="rId16"/>
    <p:sldId id="2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FA5336-89B6-56E9-897A-D39552747072}" name="Peake, Martin (H&amp;C)" initials="MP" userId="S::martin.peake@staffordshire.gov.uk::02da4d08-31d0-4678-9d0b-346cab623255" providerId="AD"/>
  <p188:author id="{E39778E1-912A-7DEE-E47F-3D161BFBD9B6}" name="Gethings, Russel (Transformation)" initials="RG" userId="S::russel.gethings@staffordshire.gov.uk::4549e227-f68b-4cc3-aa76-cbedd37d1e1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94660"/>
  </p:normalViewPr>
  <p:slideViewPr>
    <p:cSldViewPr snapToGrid="0">
      <p:cViewPr varScale="1">
        <p:scale>
          <a:sx n="75" d="100"/>
          <a:sy n="75" d="100"/>
        </p:scale>
        <p:origin x="84"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things, Russel (Transformation)" userId="4549e227-f68b-4cc3-aa76-cbedd37d1e12" providerId="ADAL" clId="{170E535A-AD72-43C9-9A34-3B32EF87E83B}"/>
    <pc:docChg chg="undo redo custSel addSld delSld modSld">
      <pc:chgData name="Gethings, Russel (Transformation)" userId="4549e227-f68b-4cc3-aa76-cbedd37d1e12" providerId="ADAL" clId="{170E535A-AD72-43C9-9A34-3B32EF87E83B}" dt="2025-11-19T18:12:43.634" v="1973" actId="1076"/>
      <pc:docMkLst>
        <pc:docMk/>
      </pc:docMkLst>
      <pc:sldChg chg="addSp delSp modSp mod">
        <pc:chgData name="Gethings, Russel (Transformation)" userId="4549e227-f68b-4cc3-aa76-cbedd37d1e12" providerId="ADAL" clId="{170E535A-AD72-43C9-9A34-3B32EF87E83B}" dt="2025-11-18T15:40:13.958" v="1372" actId="1076"/>
        <pc:sldMkLst>
          <pc:docMk/>
          <pc:sldMk cId="3958445004" sldId="262"/>
        </pc:sldMkLst>
        <pc:spChg chg="mod">
          <ac:chgData name="Gethings, Russel (Transformation)" userId="4549e227-f68b-4cc3-aa76-cbedd37d1e12" providerId="ADAL" clId="{170E535A-AD72-43C9-9A34-3B32EF87E83B}" dt="2025-11-18T12:05:07.375" v="366" actId="1076"/>
          <ac:spMkLst>
            <pc:docMk/>
            <pc:sldMk cId="3958445004" sldId="262"/>
            <ac:spMk id="5" creationId="{E9AB49D8-5155-1661-6934-BE0E06DB5F6E}"/>
          </ac:spMkLst>
        </pc:spChg>
        <pc:spChg chg="mod">
          <ac:chgData name="Gethings, Russel (Transformation)" userId="4549e227-f68b-4cc3-aa76-cbedd37d1e12" providerId="ADAL" clId="{170E535A-AD72-43C9-9A34-3B32EF87E83B}" dt="2025-11-18T13:37:28.597" v="1056" actId="313"/>
          <ac:spMkLst>
            <pc:docMk/>
            <pc:sldMk cId="3958445004" sldId="262"/>
            <ac:spMk id="10" creationId="{D764AD22-7CCA-7C02-0986-854D020656D9}"/>
          </ac:spMkLst>
        </pc:spChg>
        <pc:graphicFrameChg chg="add mod modGraphic">
          <ac:chgData name="Gethings, Russel (Transformation)" userId="4549e227-f68b-4cc3-aa76-cbedd37d1e12" providerId="ADAL" clId="{170E535A-AD72-43C9-9A34-3B32EF87E83B}" dt="2025-11-18T12:04:38.074" v="364" actId="20577"/>
          <ac:graphicFrameMkLst>
            <pc:docMk/>
            <pc:sldMk cId="3958445004" sldId="262"/>
            <ac:graphicFrameMk id="6" creationId="{62BBAF95-BA56-1E5A-0903-C36E305139E5}"/>
          </ac:graphicFrameMkLst>
        </pc:graphicFrameChg>
        <pc:picChg chg="add mod">
          <ac:chgData name="Gethings, Russel (Transformation)" userId="4549e227-f68b-4cc3-aa76-cbedd37d1e12" providerId="ADAL" clId="{170E535A-AD72-43C9-9A34-3B32EF87E83B}" dt="2025-11-18T15:39:40.578" v="1365" actId="1076"/>
          <ac:picMkLst>
            <pc:docMk/>
            <pc:sldMk cId="3958445004" sldId="262"/>
            <ac:picMk id="11" creationId="{85BC08B9-CAF0-41FF-DE30-86B2A9093B42}"/>
          </ac:picMkLst>
        </pc:picChg>
        <pc:picChg chg="add mod">
          <ac:chgData name="Gethings, Russel (Transformation)" userId="4549e227-f68b-4cc3-aa76-cbedd37d1e12" providerId="ADAL" clId="{170E535A-AD72-43C9-9A34-3B32EF87E83B}" dt="2025-11-18T15:40:13.958" v="1372" actId="1076"/>
          <ac:picMkLst>
            <pc:docMk/>
            <pc:sldMk cId="3958445004" sldId="262"/>
            <ac:picMk id="13" creationId="{06DA41BD-7DBD-5FA7-6858-CC54F43DDBD1}"/>
          </ac:picMkLst>
        </pc:picChg>
      </pc:sldChg>
      <pc:sldChg chg="addSp delSp modSp mod">
        <pc:chgData name="Gethings, Russel (Transformation)" userId="4549e227-f68b-4cc3-aa76-cbedd37d1e12" providerId="ADAL" clId="{170E535A-AD72-43C9-9A34-3B32EF87E83B}" dt="2025-11-18T15:29:38.491" v="1240" actId="1037"/>
        <pc:sldMkLst>
          <pc:docMk/>
          <pc:sldMk cId="2240225186" sldId="263"/>
        </pc:sldMkLst>
        <pc:spChg chg="add mod">
          <ac:chgData name="Gethings, Russel (Transformation)" userId="4549e227-f68b-4cc3-aa76-cbedd37d1e12" providerId="ADAL" clId="{170E535A-AD72-43C9-9A34-3B32EF87E83B}" dt="2025-11-18T15:29:38.491" v="1240" actId="1037"/>
          <ac:spMkLst>
            <pc:docMk/>
            <pc:sldMk cId="2240225186" sldId="263"/>
            <ac:spMk id="8" creationId="{CE63CFD0-55B6-C637-EC36-829D8EDD5D53}"/>
          </ac:spMkLst>
        </pc:spChg>
        <pc:spChg chg="mod">
          <ac:chgData name="Gethings, Russel (Transformation)" userId="4549e227-f68b-4cc3-aa76-cbedd37d1e12" providerId="ADAL" clId="{170E535A-AD72-43C9-9A34-3B32EF87E83B}" dt="2025-11-18T13:32:37.379" v="993" actId="20577"/>
          <ac:spMkLst>
            <pc:docMk/>
            <pc:sldMk cId="2240225186" sldId="263"/>
            <ac:spMk id="12" creationId="{5BED74E2-3439-9BAC-26B9-EDE911A3ED48}"/>
          </ac:spMkLst>
        </pc:spChg>
        <pc:picChg chg="add mod">
          <ac:chgData name="Gethings, Russel (Transformation)" userId="4549e227-f68b-4cc3-aa76-cbedd37d1e12" providerId="ADAL" clId="{170E535A-AD72-43C9-9A34-3B32EF87E83B}" dt="2025-11-18T13:31:35.787" v="986" actId="1037"/>
          <ac:picMkLst>
            <pc:docMk/>
            <pc:sldMk cId="2240225186" sldId="263"/>
            <ac:picMk id="3" creationId="{6CA1AA1E-2B67-4476-732E-E39E44628E10}"/>
          </ac:picMkLst>
        </pc:picChg>
        <pc:picChg chg="add del">
          <ac:chgData name="Gethings, Russel (Transformation)" userId="4549e227-f68b-4cc3-aa76-cbedd37d1e12" providerId="ADAL" clId="{170E535A-AD72-43C9-9A34-3B32EF87E83B}" dt="2025-11-18T14:32:53.379" v="1125" actId="478"/>
          <ac:picMkLst>
            <pc:docMk/>
            <pc:sldMk cId="2240225186" sldId="263"/>
            <ac:picMk id="9" creationId="{6A7738EF-38B6-8281-5CF8-67502A38322D}"/>
          </ac:picMkLst>
        </pc:picChg>
        <pc:picChg chg="add mod">
          <ac:chgData name="Gethings, Russel (Transformation)" userId="4549e227-f68b-4cc3-aa76-cbedd37d1e12" providerId="ADAL" clId="{170E535A-AD72-43C9-9A34-3B32EF87E83B}" dt="2025-11-18T15:27:57.365" v="1188" actId="1076"/>
          <ac:picMkLst>
            <pc:docMk/>
            <pc:sldMk cId="2240225186" sldId="263"/>
            <ac:picMk id="13" creationId="{5817BB90-9FB0-4583-F2F2-E8B83EEA9F75}"/>
          </ac:picMkLst>
        </pc:picChg>
        <pc:picChg chg="add mod">
          <ac:chgData name="Gethings, Russel (Transformation)" userId="4549e227-f68b-4cc3-aa76-cbedd37d1e12" providerId="ADAL" clId="{170E535A-AD72-43C9-9A34-3B32EF87E83B}" dt="2025-11-18T15:29:27.300" v="1206" actId="14100"/>
          <ac:picMkLst>
            <pc:docMk/>
            <pc:sldMk cId="2240225186" sldId="263"/>
            <ac:picMk id="15" creationId="{2728C7A3-5D5D-EB36-926E-E150CFC089A5}"/>
          </ac:picMkLst>
        </pc:picChg>
        <pc:picChg chg="mod">
          <ac:chgData name="Gethings, Russel (Transformation)" userId="4549e227-f68b-4cc3-aa76-cbedd37d1e12" providerId="ADAL" clId="{170E535A-AD72-43C9-9A34-3B32EF87E83B}" dt="2025-11-18T13:31:35.787" v="986" actId="1037"/>
          <ac:picMkLst>
            <pc:docMk/>
            <pc:sldMk cId="2240225186" sldId="263"/>
            <ac:picMk id="21" creationId="{CB7BCAB2-D14E-312A-2D25-827838900782}"/>
          </ac:picMkLst>
        </pc:picChg>
      </pc:sldChg>
      <pc:sldChg chg="addSp delSp modSp mod">
        <pc:chgData name="Gethings, Russel (Transformation)" userId="4549e227-f68b-4cc3-aa76-cbedd37d1e12" providerId="ADAL" clId="{170E535A-AD72-43C9-9A34-3B32EF87E83B}" dt="2025-11-18T15:27:18.013" v="1174" actId="1076"/>
        <pc:sldMkLst>
          <pc:docMk/>
          <pc:sldMk cId="712087046" sldId="265"/>
        </pc:sldMkLst>
        <pc:spChg chg="mod">
          <ac:chgData name="Gethings, Russel (Transformation)" userId="4549e227-f68b-4cc3-aa76-cbedd37d1e12" providerId="ADAL" clId="{170E535A-AD72-43C9-9A34-3B32EF87E83B}" dt="2025-11-18T13:33:33.898" v="996" actId="14100"/>
          <ac:spMkLst>
            <pc:docMk/>
            <pc:sldMk cId="712087046" sldId="265"/>
            <ac:spMk id="12" creationId="{CFCFC729-4D22-3719-5A91-2367CB3964FC}"/>
          </ac:spMkLst>
        </pc:spChg>
        <pc:spChg chg="add del mod">
          <ac:chgData name="Gethings, Russel (Transformation)" userId="4549e227-f68b-4cc3-aa76-cbedd37d1e12" providerId="ADAL" clId="{170E535A-AD72-43C9-9A34-3B32EF87E83B}" dt="2025-11-18T15:27:18.013" v="1174" actId="1076"/>
          <ac:spMkLst>
            <pc:docMk/>
            <pc:sldMk cId="712087046" sldId="265"/>
            <ac:spMk id="18" creationId="{3BE08C93-E1D2-EA4C-59D3-A66C07163A1F}"/>
          </ac:spMkLst>
        </pc:spChg>
        <pc:spChg chg="mod">
          <ac:chgData name="Gethings, Russel (Transformation)" userId="4549e227-f68b-4cc3-aa76-cbedd37d1e12" providerId="ADAL" clId="{170E535A-AD72-43C9-9A34-3B32EF87E83B}" dt="2025-11-18T13:33:39.381" v="997" actId="1076"/>
          <ac:spMkLst>
            <pc:docMk/>
            <pc:sldMk cId="712087046" sldId="265"/>
            <ac:spMk id="22" creationId="{784E6F65-425A-67BC-8AEA-6F9B17B5912F}"/>
          </ac:spMkLst>
        </pc:spChg>
        <pc:picChg chg="add mod">
          <ac:chgData name="Gethings, Russel (Transformation)" userId="4549e227-f68b-4cc3-aa76-cbedd37d1e12" providerId="ADAL" clId="{170E535A-AD72-43C9-9A34-3B32EF87E83B}" dt="2025-11-18T13:31:10.514" v="978" actId="1035"/>
          <ac:picMkLst>
            <pc:docMk/>
            <pc:sldMk cId="712087046" sldId="265"/>
            <ac:picMk id="3" creationId="{8F400919-C65F-2CB3-3813-D7D5E2B6A02B}"/>
          </ac:picMkLst>
        </pc:picChg>
        <pc:picChg chg="add mod">
          <ac:chgData name="Gethings, Russel (Transformation)" userId="4549e227-f68b-4cc3-aa76-cbedd37d1e12" providerId="ADAL" clId="{170E535A-AD72-43C9-9A34-3B32EF87E83B}" dt="2025-11-18T15:27:18.013" v="1174" actId="1076"/>
          <ac:picMkLst>
            <pc:docMk/>
            <pc:sldMk cId="712087046" sldId="265"/>
            <ac:picMk id="10" creationId="{6C53D2D4-A9CB-6631-FAD3-2C2FFBCE9926}"/>
          </ac:picMkLst>
        </pc:picChg>
      </pc:sldChg>
      <pc:sldChg chg="modSp mod">
        <pc:chgData name="Gethings, Russel (Transformation)" userId="4549e227-f68b-4cc3-aa76-cbedd37d1e12" providerId="ADAL" clId="{170E535A-AD72-43C9-9A34-3B32EF87E83B}" dt="2025-11-18T13:35:16.682" v="1006" actId="20577"/>
        <pc:sldMkLst>
          <pc:docMk/>
          <pc:sldMk cId="905525284" sldId="266"/>
        </pc:sldMkLst>
        <pc:spChg chg="mod">
          <ac:chgData name="Gethings, Russel (Transformation)" userId="4549e227-f68b-4cc3-aa76-cbedd37d1e12" providerId="ADAL" clId="{170E535A-AD72-43C9-9A34-3B32EF87E83B}" dt="2025-11-18T11:57:05.976" v="8" actId="1076"/>
          <ac:spMkLst>
            <pc:docMk/>
            <pc:sldMk cId="905525284" sldId="266"/>
            <ac:spMk id="2" creationId="{A8926C48-3E78-7101-2FC2-B76EFB4A0E17}"/>
          </ac:spMkLst>
        </pc:spChg>
        <pc:spChg chg="mod">
          <ac:chgData name="Gethings, Russel (Transformation)" userId="4549e227-f68b-4cc3-aa76-cbedd37d1e12" providerId="ADAL" clId="{170E535A-AD72-43C9-9A34-3B32EF87E83B}" dt="2025-11-18T11:57:08.453" v="9" actId="1076"/>
          <ac:spMkLst>
            <pc:docMk/>
            <pc:sldMk cId="905525284" sldId="266"/>
            <ac:spMk id="3" creationId="{5E99EA45-A420-26A2-32C5-BE3CC175308B}"/>
          </ac:spMkLst>
        </pc:spChg>
        <pc:spChg chg="mod">
          <ac:chgData name="Gethings, Russel (Transformation)" userId="4549e227-f68b-4cc3-aa76-cbedd37d1e12" providerId="ADAL" clId="{170E535A-AD72-43C9-9A34-3B32EF87E83B}" dt="2025-11-18T13:35:16.682" v="1006" actId="20577"/>
          <ac:spMkLst>
            <pc:docMk/>
            <pc:sldMk cId="905525284" sldId="266"/>
            <ac:spMk id="10" creationId="{5DB2B7E4-8DFF-4A30-80E2-C9098F1383A3}"/>
          </ac:spMkLst>
        </pc:spChg>
        <pc:spChg chg="mod">
          <ac:chgData name="Gethings, Russel (Transformation)" userId="4549e227-f68b-4cc3-aa76-cbedd37d1e12" providerId="ADAL" clId="{170E535A-AD72-43C9-9A34-3B32EF87E83B}" dt="2025-11-18T11:56:54.050" v="6" actId="27636"/>
          <ac:spMkLst>
            <pc:docMk/>
            <pc:sldMk cId="905525284" sldId="266"/>
            <ac:spMk id="12" creationId="{87AEF128-6EA6-52D5-2CE4-E0AD775C94BD}"/>
          </ac:spMkLst>
        </pc:spChg>
      </pc:sldChg>
      <pc:sldChg chg="addSp delSp modSp mod">
        <pc:chgData name="Gethings, Russel (Transformation)" userId="4549e227-f68b-4cc3-aa76-cbedd37d1e12" providerId="ADAL" clId="{170E535A-AD72-43C9-9A34-3B32EF87E83B}" dt="2025-11-19T17:28:57.751" v="1414"/>
        <pc:sldMkLst>
          <pc:docMk/>
          <pc:sldMk cId="1884249787" sldId="269"/>
        </pc:sldMkLst>
        <pc:spChg chg="mod">
          <ac:chgData name="Gethings, Russel (Transformation)" userId="4549e227-f68b-4cc3-aa76-cbedd37d1e12" providerId="ADAL" clId="{170E535A-AD72-43C9-9A34-3B32EF87E83B}" dt="2025-11-18T12:07:37.386" v="383" actId="20577"/>
          <ac:spMkLst>
            <pc:docMk/>
            <pc:sldMk cId="1884249787" sldId="269"/>
            <ac:spMk id="3" creationId="{BF479A0C-51B4-C229-6248-ACD8C1A76A58}"/>
          </ac:spMkLst>
        </pc:spChg>
        <pc:spChg chg="mod">
          <ac:chgData name="Gethings, Russel (Transformation)" userId="4549e227-f68b-4cc3-aa76-cbedd37d1e12" providerId="ADAL" clId="{170E535A-AD72-43C9-9A34-3B32EF87E83B}" dt="2025-11-18T13:38:21.917" v="1099" actId="20577"/>
          <ac:spMkLst>
            <pc:docMk/>
            <pc:sldMk cId="1884249787" sldId="269"/>
            <ac:spMk id="8" creationId="{B7475C34-DD3B-25B5-7F4E-313ED3755C2C}"/>
          </ac:spMkLst>
        </pc:spChg>
        <pc:picChg chg="add mod">
          <ac:chgData name="Gethings, Russel (Transformation)" userId="4549e227-f68b-4cc3-aa76-cbedd37d1e12" providerId="ADAL" clId="{170E535A-AD72-43C9-9A34-3B32EF87E83B}" dt="2025-11-19T17:28:57.751" v="1414"/>
          <ac:picMkLst>
            <pc:docMk/>
            <pc:sldMk cId="1884249787" sldId="269"/>
            <ac:picMk id="9" creationId="{EB04B00A-822F-DFDF-E23E-DCDF753320DC}"/>
          </ac:picMkLst>
        </pc:picChg>
        <pc:picChg chg="del">
          <ac:chgData name="Gethings, Russel (Transformation)" userId="4549e227-f68b-4cc3-aa76-cbedd37d1e12" providerId="ADAL" clId="{170E535A-AD72-43C9-9A34-3B32EF87E83B}" dt="2025-11-19T17:28:17.138" v="1408" actId="478"/>
          <ac:picMkLst>
            <pc:docMk/>
            <pc:sldMk cId="1884249787" sldId="269"/>
            <ac:picMk id="16" creationId="{B7363FFE-AC35-788C-95AE-A9436AD266CE}"/>
          </ac:picMkLst>
        </pc:picChg>
      </pc:sldChg>
      <pc:sldChg chg="addSp modSp mod">
        <pc:chgData name="Gethings, Russel (Transformation)" userId="4549e227-f68b-4cc3-aa76-cbedd37d1e12" providerId="ADAL" clId="{170E535A-AD72-43C9-9A34-3B32EF87E83B}" dt="2025-11-19T17:29:50.021" v="1418" actId="20577"/>
        <pc:sldMkLst>
          <pc:docMk/>
          <pc:sldMk cId="3698394721" sldId="270"/>
        </pc:sldMkLst>
        <pc:spChg chg="mod">
          <ac:chgData name="Gethings, Russel (Transformation)" userId="4549e227-f68b-4cc3-aa76-cbedd37d1e12" providerId="ADAL" clId="{170E535A-AD72-43C9-9A34-3B32EF87E83B}" dt="2025-11-18T13:40:39.712" v="1116" actId="20577"/>
          <ac:spMkLst>
            <pc:docMk/>
            <pc:sldMk cId="3698394721" sldId="270"/>
            <ac:spMk id="3" creationId="{E228A280-7621-FE2F-5F83-D058FFF5567C}"/>
          </ac:spMkLst>
        </pc:spChg>
        <pc:spChg chg="mod">
          <ac:chgData name="Gethings, Russel (Transformation)" userId="4549e227-f68b-4cc3-aa76-cbedd37d1e12" providerId="ADAL" clId="{170E535A-AD72-43C9-9A34-3B32EF87E83B}" dt="2025-11-19T17:29:50.021" v="1418" actId="20577"/>
          <ac:spMkLst>
            <pc:docMk/>
            <pc:sldMk cId="3698394721" sldId="270"/>
            <ac:spMk id="10" creationId="{E0C70B3A-6DC7-4859-468B-A2FE94F0476A}"/>
          </ac:spMkLst>
        </pc:spChg>
        <pc:picChg chg="add mod">
          <ac:chgData name="Gethings, Russel (Transformation)" userId="4549e227-f68b-4cc3-aa76-cbedd37d1e12" providerId="ADAL" clId="{170E535A-AD72-43C9-9A34-3B32EF87E83B}" dt="2025-11-18T15:28:43.230" v="1195" actId="1076"/>
          <ac:picMkLst>
            <pc:docMk/>
            <pc:sldMk cId="3698394721" sldId="270"/>
            <ac:picMk id="7" creationId="{584D2F75-4E06-85CB-FCDF-910D0FC4CED8}"/>
          </ac:picMkLst>
        </pc:picChg>
        <pc:picChg chg="mod">
          <ac:chgData name="Gethings, Russel (Transformation)" userId="4549e227-f68b-4cc3-aa76-cbedd37d1e12" providerId="ADAL" clId="{170E535A-AD72-43C9-9A34-3B32EF87E83B}" dt="2025-11-18T15:28:51.187" v="1200" actId="1036"/>
          <ac:picMkLst>
            <pc:docMk/>
            <pc:sldMk cId="3698394721" sldId="270"/>
            <ac:picMk id="11" creationId="{0C5805B3-35A2-BC45-9C95-1B357B5D2AB5}"/>
          </ac:picMkLst>
        </pc:picChg>
      </pc:sldChg>
      <pc:sldChg chg="modSp mod">
        <pc:chgData name="Gethings, Russel (Transformation)" userId="4549e227-f68b-4cc3-aa76-cbedd37d1e12" providerId="ADAL" clId="{170E535A-AD72-43C9-9A34-3B32EF87E83B}" dt="2025-11-18T12:45:27.575" v="555" actId="113"/>
        <pc:sldMkLst>
          <pc:docMk/>
          <pc:sldMk cId="763074646" sldId="271"/>
        </pc:sldMkLst>
        <pc:spChg chg="mod">
          <ac:chgData name="Gethings, Russel (Transformation)" userId="4549e227-f68b-4cc3-aa76-cbedd37d1e12" providerId="ADAL" clId="{170E535A-AD72-43C9-9A34-3B32EF87E83B}" dt="2025-11-18T12:45:27.575" v="555" actId="113"/>
          <ac:spMkLst>
            <pc:docMk/>
            <pc:sldMk cId="763074646" sldId="271"/>
            <ac:spMk id="12" creationId="{62BF95EB-61C0-A495-9E95-D9A75C9EC5D1}"/>
          </ac:spMkLst>
        </pc:spChg>
      </pc:sldChg>
      <pc:sldChg chg="addSp delSp modSp mod">
        <pc:chgData name="Gethings, Russel (Transformation)" userId="4549e227-f68b-4cc3-aa76-cbedd37d1e12" providerId="ADAL" clId="{170E535A-AD72-43C9-9A34-3B32EF87E83B}" dt="2025-11-18T13:03:29.493" v="905" actId="20577"/>
        <pc:sldMkLst>
          <pc:docMk/>
          <pc:sldMk cId="3174421779" sldId="273"/>
        </pc:sldMkLst>
        <pc:spChg chg="add mod">
          <ac:chgData name="Gethings, Russel (Transformation)" userId="4549e227-f68b-4cc3-aa76-cbedd37d1e12" providerId="ADAL" clId="{170E535A-AD72-43C9-9A34-3B32EF87E83B}" dt="2025-11-18T12:51:40.047" v="610" actId="1076"/>
          <ac:spMkLst>
            <pc:docMk/>
            <pc:sldMk cId="3174421779" sldId="273"/>
            <ac:spMk id="5" creationId="{25A1F79A-EF80-C252-A276-B09B10F4CE85}"/>
          </ac:spMkLst>
        </pc:spChg>
        <pc:graphicFrameChg chg="add mod modGraphic">
          <ac:chgData name="Gethings, Russel (Transformation)" userId="4549e227-f68b-4cc3-aa76-cbedd37d1e12" providerId="ADAL" clId="{170E535A-AD72-43C9-9A34-3B32EF87E83B}" dt="2025-11-18T13:03:29.493" v="905" actId="20577"/>
          <ac:graphicFrameMkLst>
            <pc:docMk/>
            <pc:sldMk cId="3174421779" sldId="273"/>
            <ac:graphicFrameMk id="3" creationId="{8CB00933-7901-49C3-13EF-29637CB5162E}"/>
          </ac:graphicFrameMkLst>
        </pc:graphicFrameChg>
      </pc:sldChg>
      <pc:sldChg chg="addSp delSp modSp mod">
        <pc:chgData name="Gethings, Russel (Transformation)" userId="4549e227-f68b-4cc3-aa76-cbedd37d1e12" providerId="ADAL" clId="{170E535A-AD72-43C9-9A34-3B32EF87E83B}" dt="2025-11-19T18:12:43.634" v="1973" actId="1076"/>
        <pc:sldMkLst>
          <pc:docMk/>
          <pc:sldMk cId="2664933579" sldId="274"/>
        </pc:sldMkLst>
        <pc:spChg chg="mod">
          <ac:chgData name="Gethings, Russel (Transformation)" userId="4549e227-f68b-4cc3-aa76-cbedd37d1e12" providerId="ADAL" clId="{170E535A-AD72-43C9-9A34-3B32EF87E83B}" dt="2025-11-19T17:56:53.465" v="1907" actId="14100"/>
          <ac:spMkLst>
            <pc:docMk/>
            <pc:sldMk cId="2664933579" sldId="274"/>
            <ac:spMk id="3" creationId="{B7F3883E-F2D5-2993-2604-871DDC924732}"/>
          </ac:spMkLst>
        </pc:spChg>
        <pc:spChg chg="mod">
          <ac:chgData name="Gethings, Russel (Transformation)" userId="4549e227-f68b-4cc3-aa76-cbedd37d1e12" providerId="ADAL" clId="{170E535A-AD72-43C9-9A34-3B32EF87E83B}" dt="2025-11-19T17:54:29.233" v="1814" actId="20577"/>
          <ac:spMkLst>
            <pc:docMk/>
            <pc:sldMk cId="2664933579" sldId="274"/>
            <ac:spMk id="4" creationId="{8B52B065-A6D3-95AF-125F-33487071F93F}"/>
          </ac:spMkLst>
        </pc:spChg>
        <pc:spChg chg="mod">
          <ac:chgData name="Gethings, Russel (Transformation)" userId="4549e227-f68b-4cc3-aa76-cbedd37d1e12" providerId="ADAL" clId="{170E535A-AD72-43C9-9A34-3B32EF87E83B}" dt="2025-11-18T13:05:27.308" v="943" actId="20577"/>
          <ac:spMkLst>
            <pc:docMk/>
            <pc:sldMk cId="2664933579" sldId="274"/>
            <ac:spMk id="5" creationId="{60F25E0E-A385-25BA-B2DE-E25321CABAE1}"/>
          </ac:spMkLst>
        </pc:spChg>
        <pc:spChg chg="mod">
          <ac:chgData name="Gethings, Russel (Transformation)" userId="4549e227-f68b-4cc3-aa76-cbedd37d1e12" providerId="ADAL" clId="{170E535A-AD72-43C9-9A34-3B32EF87E83B}" dt="2025-11-19T18:11:53.758" v="1967"/>
          <ac:spMkLst>
            <pc:docMk/>
            <pc:sldMk cId="2664933579" sldId="274"/>
            <ac:spMk id="7" creationId="{0E2305A0-888E-8BCC-B04D-49C27D526E14}"/>
          </ac:spMkLst>
        </pc:spChg>
        <pc:spChg chg="mod">
          <ac:chgData name="Gethings, Russel (Transformation)" userId="4549e227-f68b-4cc3-aa76-cbedd37d1e12" providerId="ADAL" clId="{170E535A-AD72-43C9-9A34-3B32EF87E83B}" dt="2025-11-19T18:12:17.515" v="1968" actId="1076"/>
          <ac:spMkLst>
            <pc:docMk/>
            <pc:sldMk cId="2664933579" sldId="274"/>
            <ac:spMk id="8" creationId="{3D32CBD3-FA51-6419-883E-3864CB7962A6}"/>
          </ac:spMkLst>
        </pc:spChg>
        <pc:spChg chg="add mod">
          <ac:chgData name="Gethings, Russel (Transformation)" userId="4549e227-f68b-4cc3-aa76-cbedd37d1e12" providerId="ADAL" clId="{170E535A-AD72-43C9-9A34-3B32EF87E83B}" dt="2025-11-19T18:02:06.022" v="1947" actId="20577"/>
          <ac:spMkLst>
            <pc:docMk/>
            <pc:sldMk cId="2664933579" sldId="274"/>
            <ac:spMk id="10" creationId="{D700ECAB-CF77-EF98-8BAC-EECA8A582B5B}"/>
          </ac:spMkLst>
        </pc:spChg>
        <pc:spChg chg="mod">
          <ac:chgData name="Gethings, Russel (Transformation)" userId="4549e227-f68b-4cc3-aa76-cbedd37d1e12" providerId="ADAL" clId="{170E535A-AD72-43C9-9A34-3B32EF87E83B}" dt="2025-11-19T18:12:23.467" v="1969" actId="1076"/>
          <ac:spMkLst>
            <pc:docMk/>
            <pc:sldMk cId="2664933579" sldId="274"/>
            <ac:spMk id="13" creationId="{4FB015B4-5DBF-F25C-DB74-71D6309A8851}"/>
          </ac:spMkLst>
        </pc:spChg>
        <pc:spChg chg="mod">
          <ac:chgData name="Gethings, Russel (Transformation)" userId="4549e227-f68b-4cc3-aa76-cbedd37d1e12" providerId="ADAL" clId="{170E535A-AD72-43C9-9A34-3B32EF87E83B}" dt="2025-11-19T18:12:43.634" v="1973" actId="1076"/>
          <ac:spMkLst>
            <pc:docMk/>
            <pc:sldMk cId="2664933579" sldId="274"/>
            <ac:spMk id="14" creationId="{EA380C67-1EB8-2D04-49C1-397E7AE39F8A}"/>
          </ac:spMkLst>
        </pc:spChg>
        <pc:spChg chg="del mod">
          <ac:chgData name="Gethings, Russel (Transformation)" userId="4549e227-f68b-4cc3-aa76-cbedd37d1e12" providerId="ADAL" clId="{170E535A-AD72-43C9-9A34-3B32EF87E83B}" dt="2025-11-19T17:46:59.830" v="1573" actId="478"/>
          <ac:spMkLst>
            <pc:docMk/>
            <pc:sldMk cId="2664933579" sldId="274"/>
            <ac:spMk id="21" creationId="{296D9765-20C0-149D-B3FB-A36BAC4DE441}"/>
          </ac:spMkLst>
        </pc:spChg>
        <pc:picChg chg="add mod">
          <ac:chgData name="Gethings, Russel (Transformation)" userId="4549e227-f68b-4cc3-aa76-cbedd37d1e12" providerId="ADAL" clId="{170E535A-AD72-43C9-9A34-3B32EF87E83B}" dt="2025-11-18T15:30:39.667" v="1247" actId="1076"/>
          <ac:picMkLst>
            <pc:docMk/>
            <pc:sldMk cId="2664933579" sldId="274"/>
            <ac:picMk id="9" creationId="{FA42397F-10D6-453E-9A31-B7BCBDBA314D}"/>
          </ac:picMkLst>
        </pc:picChg>
        <pc:picChg chg="mod">
          <ac:chgData name="Gethings, Russel (Transformation)" userId="4549e227-f68b-4cc3-aa76-cbedd37d1e12" providerId="ADAL" clId="{170E535A-AD72-43C9-9A34-3B32EF87E83B}" dt="2025-11-18T15:30:51.538" v="1253" actId="1035"/>
          <ac:picMkLst>
            <pc:docMk/>
            <pc:sldMk cId="2664933579" sldId="274"/>
            <ac:picMk id="15" creationId="{B0253A43-186B-ECE6-142E-1EF95FFF063C}"/>
          </ac:picMkLst>
        </pc:picChg>
        <pc:cxnChg chg="mod">
          <ac:chgData name="Gethings, Russel (Transformation)" userId="4549e227-f68b-4cc3-aa76-cbedd37d1e12" providerId="ADAL" clId="{170E535A-AD72-43C9-9A34-3B32EF87E83B}" dt="2025-11-19T18:12:38.810" v="1972" actId="14100"/>
          <ac:cxnSpMkLst>
            <pc:docMk/>
            <pc:sldMk cId="2664933579" sldId="274"/>
            <ac:cxnSpMk id="16" creationId="{48721C2C-E172-C3AE-9F50-0F5AF8316CC4}"/>
          </ac:cxnSpMkLst>
        </pc:cxnChg>
        <pc:cxnChg chg="mod">
          <ac:chgData name="Gethings, Russel (Transformation)" userId="4549e227-f68b-4cc3-aa76-cbedd37d1e12" providerId="ADAL" clId="{170E535A-AD72-43C9-9A34-3B32EF87E83B}" dt="2025-11-19T18:12:29.598" v="1970" actId="1076"/>
          <ac:cxnSpMkLst>
            <pc:docMk/>
            <pc:sldMk cId="2664933579" sldId="274"/>
            <ac:cxnSpMk id="19" creationId="{05707993-7B6F-FE24-F654-50B8A1284E75}"/>
          </ac:cxnSpMkLst>
        </pc:cxnChg>
      </pc:sldChg>
      <pc:sldChg chg="modSp mod">
        <pc:chgData name="Gethings, Russel (Transformation)" userId="4549e227-f68b-4cc3-aa76-cbedd37d1e12" providerId="ADAL" clId="{170E535A-AD72-43C9-9A34-3B32EF87E83B}" dt="2025-11-19T17:30:17.954" v="1426" actId="20577"/>
        <pc:sldMkLst>
          <pc:docMk/>
          <pc:sldMk cId="3169762676" sldId="275"/>
        </pc:sldMkLst>
        <pc:spChg chg="mod">
          <ac:chgData name="Gethings, Russel (Transformation)" userId="4549e227-f68b-4cc3-aa76-cbedd37d1e12" providerId="ADAL" clId="{170E535A-AD72-43C9-9A34-3B32EF87E83B}" dt="2025-11-19T17:30:17.954" v="1426" actId="20577"/>
          <ac:spMkLst>
            <pc:docMk/>
            <pc:sldMk cId="3169762676" sldId="275"/>
            <ac:spMk id="10" creationId="{8A40429C-CE42-4CCF-82BD-20D101897A80}"/>
          </ac:spMkLst>
        </pc:spChg>
      </pc:sldChg>
      <pc:sldChg chg="addSp delSp modSp mod">
        <pc:chgData name="Gethings, Russel (Transformation)" userId="4549e227-f68b-4cc3-aa76-cbedd37d1e12" providerId="ADAL" clId="{170E535A-AD72-43C9-9A34-3B32EF87E83B}" dt="2025-11-18T15:43:10.833" v="1400" actId="478"/>
        <pc:sldMkLst>
          <pc:docMk/>
          <pc:sldMk cId="2042605316" sldId="276"/>
        </pc:sldMkLst>
        <pc:picChg chg="add mod">
          <ac:chgData name="Gethings, Russel (Transformation)" userId="4549e227-f68b-4cc3-aa76-cbedd37d1e12" providerId="ADAL" clId="{170E535A-AD72-43C9-9A34-3B32EF87E83B}" dt="2025-11-18T15:32:34.319" v="1284" actId="1076"/>
          <ac:picMkLst>
            <pc:docMk/>
            <pc:sldMk cId="2042605316" sldId="276"/>
            <ac:picMk id="7" creationId="{0376E42B-9A83-2B72-EAD8-158B00C48565}"/>
          </ac:picMkLst>
        </pc:picChg>
        <pc:picChg chg="mod">
          <ac:chgData name="Gethings, Russel (Transformation)" userId="4549e227-f68b-4cc3-aa76-cbedd37d1e12" providerId="ADAL" clId="{170E535A-AD72-43C9-9A34-3B32EF87E83B}" dt="2025-11-18T15:32:34.319" v="1284" actId="1076"/>
          <ac:picMkLst>
            <pc:docMk/>
            <pc:sldMk cId="2042605316" sldId="276"/>
            <ac:picMk id="15" creationId="{E64D4999-CF10-545D-E02A-2E2B1B8C63A5}"/>
          </ac:picMkLst>
        </pc:picChg>
      </pc:sldChg>
      <pc:sldChg chg="addSp delSp modSp mod">
        <pc:chgData name="Gethings, Russel (Transformation)" userId="4549e227-f68b-4cc3-aa76-cbedd37d1e12" providerId="ADAL" clId="{170E535A-AD72-43C9-9A34-3B32EF87E83B}" dt="2025-11-19T17:30:04.396" v="1422" actId="20577"/>
        <pc:sldMkLst>
          <pc:docMk/>
          <pc:sldMk cId="1790478629" sldId="277"/>
        </pc:sldMkLst>
        <pc:spChg chg="mod">
          <ac:chgData name="Gethings, Russel (Transformation)" userId="4549e227-f68b-4cc3-aa76-cbedd37d1e12" providerId="ADAL" clId="{170E535A-AD72-43C9-9A34-3B32EF87E83B}" dt="2025-11-19T17:30:04.396" v="1422" actId="20577"/>
          <ac:spMkLst>
            <pc:docMk/>
            <pc:sldMk cId="1790478629" sldId="277"/>
            <ac:spMk id="4" creationId="{75424288-8E7C-7864-5283-26E78CC76744}"/>
          </ac:spMkLst>
        </pc:spChg>
        <pc:picChg chg="add mod">
          <ac:chgData name="Gethings, Russel (Transformation)" userId="4549e227-f68b-4cc3-aa76-cbedd37d1e12" providerId="ADAL" clId="{170E535A-AD72-43C9-9A34-3B32EF87E83B}" dt="2025-11-18T15:43:27.243" v="1402" actId="1076"/>
          <ac:picMkLst>
            <pc:docMk/>
            <pc:sldMk cId="1790478629" sldId="277"/>
            <ac:picMk id="8" creationId="{689A0EE2-D438-1B59-A5C9-5C02FA26C8FA}"/>
          </ac:picMkLst>
        </pc:picChg>
        <pc:picChg chg="mod">
          <ac:chgData name="Gethings, Russel (Transformation)" userId="4549e227-f68b-4cc3-aa76-cbedd37d1e12" providerId="ADAL" clId="{170E535A-AD72-43C9-9A34-3B32EF87E83B}" dt="2025-11-18T15:43:27.243" v="1402" actId="1076"/>
          <ac:picMkLst>
            <pc:docMk/>
            <pc:sldMk cId="1790478629" sldId="277"/>
            <ac:picMk id="15" creationId="{B064BAA9-8948-E131-2114-D8EEE0435EFE}"/>
          </ac:picMkLst>
        </pc:picChg>
      </pc:sldChg>
      <pc:sldChg chg="addSp delSp modSp mod">
        <pc:chgData name="Gethings, Russel (Transformation)" userId="4549e227-f68b-4cc3-aa76-cbedd37d1e12" providerId="ADAL" clId="{170E535A-AD72-43C9-9A34-3B32EF87E83B}" dt="2025-11-19T17:30:25.690" v="1430" actId="20577"/>
        <pc:sldMkLst>
          <pc:docMk/>
          <pc:sldMk cId="3467979211" sldId="278"/>
        </pc:sldMkLst>
        <pc:spChg chg="mod">
          <ac:chgData name="Gethings, Russel (Transformation)" userId="4549e227-f68b-4cc3-aa76-cbedd37d1e12" providerId="ADAL" clId="{170E535A-AD72-43C9-9A34-3B32EF87E83B}" dt="2025-11-19T17:30:25.690" v="1430" actId="20577"/>
          <ac:spMkLst>
            <pc:docMk/>
            <pc:sldMk cId="3467979211" sldId="278"/>
            <ac:spMk id="7" creationId="{3B1CB37E-355D-C1E8-D813-237C1E5CBAAA}"/>
          </ac:spMkLst>
        </pc:spChg>
        <pc:picChg chg="mod">
          <ac:chgData name="Gethings, Russel (Transformation)" userId="4549e227-f68b-4cc3-aa76-cbedd37d1e12" providerId="ADAL" clId="{170E535A-AD72-43C9-9A34-3B32EF87E83B}" dt="2025-11-18T15:37:42.960" v="1345" actId="1037"/>
          <ac:picMkLst>
            <pc:docMk/>
            <pc:sldMk cId="3467979211" sldId="278"/>
            <ac:picMk id="13" creationId="{394537B1-613E-3DC2-656E-B30C3B73FD31}"/>
          </ac:picMkLst>
        </pc:picChg>
        <pc:picChg chg="add mod">
          <ac:chgData name="Gethings, Russel (Transformation)" userId="4549e227-f68b-4cc3-aa76-cbedd37d1e12" providerId="ADAL" clId="{170E535A-AD72-43C9-9A34-3B32EF87E83B}" dt="2025-11-18T15:37:35.355" v="1337" actId="1076"/>
          <ac:picMkLst>
            <pc:docMk/>
            <pc:sldMk cId="3467979211" sldId="278"/>
            <ac:picMk id="14" creationId="{BB0431F4-671A-D28E-7203-DFE541F46217}"/>
          </ac:picMkLst>
        </pc:picChg>
        <pc:picChg chg="mod">
          <ac:chgData name="Gethings, Russel (Transformation)" userId="4549e227-f68b-4cc3-aa76-cbedd37d1e12" providerId="ADAL" clId="{170E535A-AD72-43C9-9A34-3B32EF87E83B}" dt="2025-11-18T15:37:49.109" v="1348" actId="1035"/>
          <ac:picMkLst>
            <pc:docMk/>
            <pc:sldMk cId="3467979211" sldId="278"/>
            <ac:picMk id="15" creationId="{0D5D243D-ED88-EE6E-546C-3368B4FB30C2}"/>
          </ac:picMkLst>
        </pc:picChg>
        <pc:picChg chg="add mod">
          <ac:chgData name="Gethings, Russel (Transformation)" userId="4549e227-f68b-4cc3-aa76-cbedd37d1e12" providerId="ADAL" clId="{170E535A-AD72-43C9-9A34-3B32EF87E83B}" dt="2025-11-18T15:37:02.609" v="1329" actId="1076"/>
          <ac:picMkLst>
            <pc:docMk/>
            <pc:sldMk cId="3467979211" sldId="278"/>
            <ac:picMk id="18" creationId="{F94B9BAE-21BC-9B21-3600-6FE0C9D76328}"/>
          </ac:picMkLst>
        </pc:picChg>
      </pc:sldChg>
      <pc:sldChg chg="addSp modSp mod">
        <pc:chgData name="Gethings, Russel (Transformation)" userId="4549e227-f68b-4cc3-aa76-cbedd37d1e12" providerId="ADAL" clId="{170E535A-AD72-43C9-9A34-3B32EF87E83B}" dt="2025-11-19T17:33:18.001" v="1560" actId="20577"/>
        <pc:sldMkLst>
          <pc:docMk/>
          <pc:sldMk cId="21760677" sldId="279"/>
        </pc:sldMkLst>
        <pc:spChg chg="mod">
          <ac:chgData name="Gethings, Russel (Transformation)" userId="4549e227-f68b-4cc3-aa76-cbedd37d1e12" providerId="ADAL" clId="{170E535A-AD72-43C9-9A34-3B32EF87E83B}" dt="2025-11-19T17:33:18.001" v="1560" actId="20577"/>
          <ac:spMkLst>
            <pc:docMk/>
            <pc:sldMk cId="21760677" sldId="279"/>
            <ac:spMk id="10" creationId="{163AB1E1-5C93-07EE-452E-B1C3FCF3DB41}"/>
          </ac:spMkLst>
        </pc:spChg>
        <pc:picChg chg="add mod">
          <ac:chgData name="Gethings, Russel (Transformation)" userId="4549e227-f68b-4cc3-aa76-cbedd37d1e12" providerId="ADAL" clId="{170E535A-AD72-43C9-9A34-3B32EF87E83B}" dt="2025-11-18T15:38:53.551" v="1354" actId="1076"/>
          <ac:picMkLst>
            <pc:docMk/>
            <pc:sldMk cId="21760677" sldId="279"/>
            <ac:picMk id="7" creationId="{C5957A16-2CB2-157B-31F1-55784CD36EC8}"/>
          </ac:picMkLst>
        </pc:picChg>
        <pc:picChg chg="add mod">
          <ac:chgData name="Gethings, Russel (Transformation)" userId="4549e227-f68b-4cc3-aa76-cbedd37d1e12" providerId="ADAL" clId="{170E535A-AD72-43C9-9A34-3B32EF87E83B}" dt="2025-11-18T15:39:11.462" v="1360" actId="14100"/>
          <ac:picMkLst>
            <pc:docMk/>
            <pc:sldMk cId="21760677" sldId="279"/>
            <ac:picMk id="11" creationId="{B57AA31C-0A97-813F-7775-3A48905C3251}"/>
          </ac:picMkLst>
        </pc:picChg>
      </pc:sldChg>
      <pc:sldChg chg="new del">
        <pc:chgData name="Gethings, Russel (Transformation)" userId="4549e227-f68b-4cc3-aa76-cbedd37d1e12" providerId="ADAL" clId="{170E535A-AD72-43C9-9A34-3B32EF87E83B}" dt="2025-11-18T12:47:52.248" v="558" actId="680"/>
        <pc:sldMkLst>
          <pc:docMk/>
          <pc:sldMk cId="3634418790" sldId="281"/>
        </pc:sldMkLst>
      </pc:sldChg>
    </pc:docChg>
  </pc:docChgLst>
</pc:chgInfo>
</file>

<file path=ppt/comments/modernComment_10D_704F5EBB.xml><?xml version="1.0" encoding="utf-8"?>
<p188:cmLst xmlns:a="http://schemas.openxmlformats.org/drawingml/2006/main" xmlns:r="http://schemas.openxmlformats.org/officeDocument/2006/relationships" xmlns:p188="http://schemas.microsoft.com/office/powerpoint/2018/8/main">
  <p188:cm id="{882AE381-A50C-4B10-A19D-FB31D431CB9A}" authorId="{70FA5336-89B6-56E9-897A-D39552747072}" created="2025-11-05T15:19:31.301">
    <ac:deMkLst xmlns:ac="http://schemas.microsoft.com/office/drawing/2013/main/command">
      <pc:docMk xmlns:pc="http://schemas.microsoft.com/office/powerpoint/2013/main/command"/>
      <pc:sldMk xmlns:pc="http://schemas.microsoft.com/office/powerpoint/2013/main/command" cId="1884249787" sldId="269"/>
      <ac:spMk id="3" creationId="{BF479A0C-51B4-C229-6248-ACD8C1A76A58}"/>
    </ac:deMkLst>
    <p188:replyLst>
      <p188:reply id="{F30D8521-FA60-4E93-9CAD-02E74376529E}" authorId="{E39778E1-912A-7DEE-E47F-3D161BFBD9B6}" created="2025-11-18T12:09:51.584">
        <p188:txBody>
          <a:bodyPr/>
          <a:lstStyle/>
          <a:p>
            <a:r>
              <a:rPr lang="en-GB"/>
              <a:t>Not sure what specifically you wish to replace with &amp; ??.  SCC Comms guidance says we are not allowed to use the ‘ampersand’ mark.  OR did you mean you want the ‘or’ criteria changed to ‘and’</a:t>
            </a:r>
          </a:p>
        </p188:txBody>
      </p188:reply>
    </p188:replyLst>
    <p188:txBody>
      <a:bodyPr/>
      <a:lstStyle/>
      <a:p>
        <a:r>
          <a:rPr lang="en-GB"/>
          <a:t>Replace with &amp;</a:t>
        </a:r>
      </a:p>
    </p188:txBody>
  </p188:cm>
</p188:cmLst>
</file>

<file path=ppt/comments/modernComment_111_BD35D513.xml><?xml version="1.0" encoding="utf-8"?>
<p188:cmLst xmlns:a="http://schemas.openxmlformats.org/drawingml/2006/main" xmlns:r="http://schemas.openxmlformats.org/officeDocument/2006/relationships" xmlns:p188="http://schemas.microsoft.com/office/powerpoint/2018/8/main">
  <p188:cm id="{93499A1D-6E70-404D-9907-33F5952DDE99}" authorId="{70FA5336-89B6-56E9-897A-D39552747072}" status="resolved" created="2025-11-05T15:26:06.395" complete="100000">
    <ac:deMkLst xmlns:ac="http://schemas.microsoft.com/office/drawing/2013/main/command">
      <pc:docMk xmlns:pc="http://schemas.microsoft.com/office/powerpoint/2013/main/command"/>
      <pc:sldMk xmlns:pc="http://schemas.microsoft.com/office/powerpoint/2013/main/command" cId="3174421779" sldId="273"/>
      <ac:picMk id="6" creationId="{3B3A4BE8-4A1A-F2D8-BF21-2C6FC3DB4EA2}"/>
    </ac:deMkLst>
    <p188:txBody>
      <a:bodyPr/>
      <a:lstStyle/>
      <a:p>
        <a:r>
          <a:rPr lang="en-GB"/>
          <a:t>Telephone number needs correcting.  Change text to health vulnerabilities and financial hardship</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09AD-A95D-2F7D-2D7C-54589830C86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4EC1191-CB47-FE6F-2810-F8EF79C55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88705DB-6FD8-0D9D-3910-B7D08237AC4F}"/>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4F772F0C-51A8-2002-AAC2-4FB16BBA8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E65FE8-6D11-1F04-456B-2D039EB0B201}"/>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148168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8C516-7EBB-A6EC-51EE-F636E91DE8D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6267F96-0440-B6D6-7449-5DAD346744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D6E934-3B48-017B-5395-C7C556D6A35E}"/>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63A8DA4A-9765-D291-39EE-0D4B18ED20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42F3D-5AF8-80C3-2D4F-511BCF1D21D3}"/>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181889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6B57EF-1C5D-AC23-E092-ADB16FEC08A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DEFFCBE-505E-6134-D1B0-870AB914CE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4B2CC9-5CE8-DE00-B0BD-85DBA286367B}"/>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5E05A46E-83C4-BB13-1D40-E06C02C604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02017-D5B2-5F71-F3DD-47E87EF0EDDF}"/>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396666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D32D-ACBF-B9AF-05E0-02032698803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7475B72-EB4B-9683-3E67-D9D663B8644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AD6FFE-FF97-2278-8DFD-E3098EB6E71B}"/>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7CB0B42A-7EDB-6CB3-9D02-DE9989D1CF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F9B4CA-A5A2-DE07-C4BC-12918CE01A74}"/>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2422389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003F-7973-EB6F-B8BC-4FD4C97F1F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7580A27-8A53-F887-C593-554218D866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2224FC-2A89-325D-0AA6-00B99AF609CF}"/>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39741EEC-ED38-B9BB-2C9C-20B7BD3233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5F3F3E-CEDE-CCCF-197B-23DF96DA3896}"/>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194551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7572-F88C-5CE4-9EB1-894995AFFB8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0D38864-736D-91D6-43ED-FC7019AE137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24849F8-25CB-5818-4941-B8ACA4B594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7D23B8A-0216-8DE5-0818-52D6270ED4E6}"/>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6" name="Footer Placeholder 5">
            <a:extLst>
              <a:ext uri="{FF2B5EF4-FFF2-40B4-BE49-F238E27FC236}">
                <a16:creationId xmlns:a16="http://schemas.microsoft.com/office/drawing/2014/main" id="{5F74C54E-A00C-5AB5-7AA6-DC9DDCA448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4390FD-042D-BD60-29DD-21466015D7B8}"/>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261795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968C-095D-B6B1-B927-F3362D2F649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8FB1FD1-40D4-612E-61E6-336BC9CFA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5337594-59E0-922B-7E9F-CBF2A6702D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A75F58A-5FEF-8EE4-112F-D9C86FEAE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0D2432-D0C2-5D7D-FE0F-26D5E74E296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9D4A927-4C39-D8E4-9287-85CFF0CE1BA9}"/>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8" name="Footer Placeholder 7">
            <a:extLst>
              <a:ext uri="{FF2B5EF4-FFF2-40B4-BE49-F238E27FC236}">
                <a16:creationId xmlns:a16="http://schemas.microsoft.com/office/drawing/2014/main" id="{6B1A4E98-5EFF-DD0F-597C-A63F5A67C0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F59650-A417-65E8-5BE0-3A11D55432CA}"/>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150183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6E7-9DE9-B8C8-92F8-6936EA4E2BE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479C9C2-4028-4BA0-E723-EB4E71C656AB}"/>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4" name="Footer Placeholder 3">
            <a:extLst>
              <a:ext uri="{FF2B5EF4-FFF2-40B4-BE49-F238E27FC236}">
                <a16:creationId xmlns:a16="http://schemas.microsoft.com/office/drawing/2014/main" id="{210E3910-DAEE-CA0E-722F-0E87065D30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383733-7956-A941-142D-837E3921D7D4}"/>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121231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CA575-E781-1FF1-FA72-E82DD1BBFDFC}"/>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3" name="Footer Placeholder 2">
            <a:extLst>
              <a:ext uri="{FF2B5EF4-FFF2-40B4-BE49-F238E27FC236}">
                <a16:creationId xmlns:a16="http://schemas.microsoft.com/office/drawing/2014/main" id="{58D012A6-B664-1B10-E1A0-97C2C79B83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505903-4204-A64F-6F6A-EF6984E0A97B}"/>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408638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87AB-DDF1-7866-B9A8-B44A9CFBDF2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FBCF1C7-68E5-9D1C-AA1B-A68A60070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96114EF-1FB8-E131-7DEC-9504DF2BB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0B099F-4095-956D-0441-238BC76DBE6E}"/>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6" name="Footer Placeholder 5">
            <a:extLst>
              <a:ext uri="{FF2B5EF4-FFF2-40B4-BE49-F238E27FC236}">
                <a16:creationId xmlns:a16="http://schemas.microsoft.com/office/drawing/2014/main" id="{A4848AFE-3252-516D-D34C-0C03A51175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FDFB41-D4D0-64E7-7B80-5966F365D0B8}"/>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205780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0BC43-D0C5-8F56-4368-5279F8D60D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0D606C3-A0EA-3459-42EA-5E03ADDDC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4ED744-1B43-6F50-7672-79D3FC2DF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B785C4-38EA-44F9-2231-A014B8DF4B5E}"/>
              </a:ext>
            </a:extLst>
          </p:cNvPr>
          <p:cNvSpPr>
            <a:spLocks noGrp="1"/>
          </p:cNvSpPr>
          <p:nvPr>
            <p:ph type="dt" sz="half" idx="10"/>
          </p:nvPr>
        </p:nvSpPr>
        <p:spPr/>
        <p:txBody>
          <a:bodyPr/>
          <a:lstStyle/>
          <a:p>
            <a:fld id="{7D995ED1-0281-4791-B2DF-1A03E44D9F13}" type="datetimeFigureOut">
              <a:rPr lang="en-GB" smtClean="0"/>
              <a:t>20/11/2025</a:t>
            </a:fld>
            <a:endParaRPr lang="en-GB"/>
          </a:p>
        </p:txBody>
      </p:sp>
      <p:sp>
        <p:nvSpPr>
          <p:cNvPr id="6" name="Footer Placeholder 5">
            <a:extLst>
              <a:ext uri="{FF2B5EF4-FFF2-40B4-BE49-F238E27FC236}">
                <a16:creationId xmlns:a16="http://schemas.microsoft.com/office/drawing/2014/main" id="{2708B77C-0EE1-6EF0-7A5F-A4EF9CF03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774124-2B90-74E7-1CEB-866AE4265174}"/>
              </a:ext>
            </a:extLst>
          </p:cNvPr>
          <p:cNvSpPr>
            <a:spLocks noGrp="1"/>
          </p:cNvSpPr>
          <p:nvPr>
            <p:ph type="sldNum" sz="quarter" idx="12"/>
          </p:nvPr>
        </p:nvSpPr>
        <p:spPr/>
        <p:txBody>
          <a:bodyPr/>
          <a:lstStyle/>
          <a:p>
            <a:fld id="{9140F345-AA6A-44D0-ACED-288CD3B9BAFC}" type="slidenum">
              <a:rPr lang="en-GB" smtClean="0"/>
              <a:t>‹#›</a:t>
            </a:fld>
            <a:endParaRPr lang="en-GB"/>
          </a:p>
        </p:txBody>
      </p:sp>
    </p:spTree>
    <p:extLst>
      <p:ext uri="{BB962C8B-B14F-4D97-AF65-F5344CB8AC3E}">
        <p14:creationId xmlns:p14="http://schemas.microsoft.com/office/powerpoint/2010/main" val="4063779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5DB09-71D6-57E1-33FC-B7EDC7148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5DBCE60-0F26-E5AF-6F6E-007B14C414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8B1E68-5F2F-A218-2715-4ED51D0C3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995ED1-0281-4791-B2DF-1A03E44D9F13}" type="datetimeFigureOut">
              <a:rPr lang="en-GB" smtClean="0"/>
              <a:t>20/11/2025</a:t>
            </a:fld>
            <a:endParaRPr lang="en-GB"/>
          </a:p>
        </p:txBody>
      </p:sp>
      <p:sp>
        <p:nvSpPr>
          <p:cNvPr id="5" name="Footer Placeholder 4">
            <a:extLst>
              <a:ext uri="{FF2B5EF4-FFF2-40B4-BE49-F238E27FC236}">
                <a16:creationId xmlns:a16="http://schemas.microsoft.com/office/drawing/2014/main" id="{D279CF73-6323-8760-7EB6-50B5C3310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BA3AAC0-8049-212A-3052-081AC3D65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40F345-AA6A-44D0-ACED-288CD3B9BAFC}" type="slidenum">
              <a:rPr lang="en-GB" smtClean="0"/>
              <a:t>‹#›</a:t>
            </a:fld>
            <a:endParaRPr lang="en-GB"/>
          </a:p>
        </p:txBody>
      </p:sp>
    </p:spTree>
    <p:extLst>
      <p:ext uri="{BB962C8B-B14F-4D97-AF65-F5344CB8AC3E}">
        <p14:creationId xmlns:p14="http://schemas.microsoft.com/office/powerpoint/2010/main" val="1918150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mailto:pressoffice@staffordshire.gov.uk"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staffordshire.gov.uk/warmerhomes"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www.staffordshire.gov.uk/warmerhomes"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mailto:russel.gethings@staffordshire.gov.uk" TargetMode="External"/><Relationship Id="rId7"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oingourbit.uk/swh-resourc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info@communityhomesolutions.co.uk"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0D_704F5EBB.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doingourbit.uk/wp-content/uploads/2025/11/STAFFORDSHIRE_WARMER_HOMES_WHLG_prioritisation_public_v1_Nov_2025.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111_BD35D51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ackground with white text&#10;&#10;AI-generated content may be incorrect.">
            <a:extLst>
              <a:ext uri="{FF2B5EF4-FFF2-40B4-BE49-F238E27FC236}">
                <a16:creationId xmlns:a16="http://schemas.microsoft.com/office/drawing/2014/main" id="{B83A5FDE-5E37-6B23-8844-521EB83D7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CCE6C1-170C-EB33-0959-B5A655E16EDC}"/>
              </a:ext>
            </a:extLst>
          </p:cNvPr>
          <p:cNvSpPr txBox="1">
            <a:spLocks/>
          </p:cNvSpPr>
          <p:nvPr/>
        </p:nvSpPr>
        <p:spPr>
          <a:xfrm>
            <a:off x="1130300" y="1744663"/>
            <a:ext cx="9144000" cy="129063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solidFill>
                  <a:schemeClr val="bg1"/>
                </a:solidFill>
                <a:latin typeface="Avenir Next LT Pro" panose="020B0504020202020204" pitchFamily="34" charset="0"/>
              </a:rPr>
              <a:t>Staffordshire Warmer Homes</a:t>
            </a:r>
          </a:p>
          <a:p>
            <a:r>
              <a:rPr lang="en-GB" sz="4000" dirty="0">
                <a:solidFill>
                  <a:schemeClr val="bg1"/>
                </a:solidFill>
                <a:latin typeface="Avenir Next LT Pro" panose="020B0504020202020204" pitchFamily="34" charset="0"/>
              </a:rPr>
              <a:t>Warmer Homes Local Grant (WH:LG)</a:t>
            </a:r>
          </a:p>
        </p:txBody>
      </p:sp>
      <p:sp>
        <p:nvSpPr>
          <p:cNvPr id="5" name="Title 1">
            <a:extLst>
              <a:ext uri="{FF2B5EF4-FFF2-40B4-BE49-F238E27FC236}">
                <a16:creationId xmlns:a16="http://schemas.microsoft.com/office/drawing/2014/main" id="{3B6366CB-29E1-E0AB-09E8-0FD824F382BE}"/>
              </a:ext>
            </a:extLst>
          </p:cNvPr>
          <p:cNvSpPr txBox="1">
            <a:spLocks/>
          </p:cNvSpPr>
          <p:nvPr/>
        </p:nvSpPr>
        <p:spPr>
          <a:xfrm>
            <a:off x="1130300" y="3177382"/>
            <a:ext cx="9144000" cy="64531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Avenir Next LT Pro" panose="020B0504020202020204" pitchFamily="34" charset="0"/>
              </a:rPr>
              <a:t>Partner and stakeholder briefing pack</a:t>
            </a:r>
          </a:p>
        </p:txBody>
      </p:sp>
      <p:sp>
        <p:nvSpPr>
          <p:cNvPr id="6" name="Title 1">
            <a:extLst>
              <a:ext uri="{FF2B5EF4-FFF2-40B4-BE49-F238E27FC236}">
                <a16:creationId xmlns:a16="http://schemas.microsoft.com/office/drawing/2014/main" id="{6AA18B1F-A8B2-8569-2F55-59928B23D673}"/>
              </a:ext>
            </a:extLst>
          </p:cNvPr>
          <p:cNvSpPr txBox="1">
            <a:spLocks/>
          </p:cNvSpPr>
          <p:nvPr/>
        </p:nvSpPr>
        <p:spPr>
          <a:xfrm>
            <a:off x="1155700" y="3674666"/>
            <a:ext cx="9144000" cy="4230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bg1"/>
                </a:solidFill>
                <a:latin typeface="Avenir Next LT Pro" panose="020B0504020202020204" pitchFamily="34" charset="0"/>
              </a:rPr>
              <a:t>Year 1 - 2025/2026 – DRAFT Ver.2 18/11/25</a:t>
            </a:r>
          </a:p>
        </p:txBody>
      </p:sp>
    </p:spTree>
    <p:extLst>
      <p:ext uri="{BB962C8B-B14F-4D97-AF65-F5344CB8AC3E}">
        <p14:creationId xmlns:p14="http://schemas.microsoft.com/office/powerpoint/2010/main" val="329299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2B99A-863C-C43D-7C86-F2A55772DD1F}"/>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16ED8382-186D-9472-36D9-F44D8B2AF64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B52B065-A6D3-95AF-125F-33487071F93F}"/>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News Template</a:t>
            </a:r>
            <a:endParaRPr lang="en-GB" b="1" dirty="0">
              <a:solidFill>
                <a:schemeClr val="accent1"/>
              </a:solidFill>
            </a:endParaRPr>
          </a:p>
        </p:txBody>
      </p:sp>
      <p:sp>
        <p:nvSpPr>
          <p:cNvPr id="5" name="Title 1">
            <a:extLst>
              <a:ext uri="{FF2B5EF4-FFF2-40B4-BE49-F238E27FC236}">
                <a16:creationId xmlns:a16="http://schemas.microsoft.com/office/drawing/2014/main" id="{60F25E0E-A385-25BA-B2DE-E25321CABAE1}"/>
              </a:ext>
            </a:extLst>
          </p:cNvPr>
          <p:cNvSpPr txBox="1">
            <a:spLocks/>
          </p:cNvSpPr>
          <p:nvPr/>
        </p:nvSpPr>
        <p:spPr>
          <a:xfrm>
            <a:off x="762000" y="1269829"/>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50" b="1" dirty="0">
                <a:latin typeface="Avenir Next LT Pro" panose="020B0504020202020204" pitchFamily="34" charset="0"/>
              </a:rPr>
              <a:t>(Partners can adapt this for local distribution.)</a:t>
            </a:r>
          </a:p>
        </p:txBody>
      </p:sp>
      <p:sp>
        <p:nvSpPr>
          <p:cNvPr id="3" name="Title 1">
            <a:extLst>
              <a:ext uri="{FF2B5EF4-FFF2-40B4-BE49-F238E27FC236}">
                <a16:creationId xmlns:a16="http://schemas.microsoft.com/office/drawing/2014/main" id="{B7F3883E-F2D5-2993-2604-871DDC924732}"/>
              </a:ext>
            </a:extLst>
          </p:cNvPr>
          <p:cNvSpPr txBox="1">
            <a:spLocks/>
          </p:cNvSpPr>
          <p:nvPr/>
        </p:nvSpPr>
        <p:spPr>
          <a:xfrm>
            <a:off x="762000" y="1507356"/>
            <a:ext cx="6731000" cy="236567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200" b="1" dirty="0">
                <a:latin typeface="Avenir Next LT Pro" panose="020B0504020202020204" pitchFamily="34" charset="0"/>
              </a:rPr>
              <a:t>New funding to help Staffordshire residents stay warm and well this winter</a:t>
            </a:r>
          </a:p>
          <a:p>
            <a:pPr>
              <a:lnSpc>
                <a:spcPct val="100000"/>
              </a:lnSpc>
            </a:pPr>
            <a:endParaRPr lang="en-GB" sz="1000" dirty="0">
              <a:latin typeface="Avenir Next LT Pro" panose="020B0504020202020204" pitchFamily="34" charset="0"/>
            </a:endParaRPr>
          </a:p>
          <a:p>
            <a:pPr>
              <a:lnSpc>
                <a:spcPct val="100000"/>
              </a:lnSpc>
            </a:pPr>
            <a:r>
              <a:rPr lang="en-GB" sz="1000" dirty="0">
                <a:latin typeface="Avenir Next LT Pro" panose="020B0504020202020204" pitchFamily="34" charset="0"/>
              </a:rPr>
              <a:t>A new phase of the Staffordshire Warmer Homes scheme is opening for applications this November, helping residents across the county heat their homes for less with funded insulation and renewable heating improvements.</a:t>
            </a:r>
          </a:p>
          <a:p>
            <a:pPr>
              <a:lnSpc>
                <a:spcPct val="100000"/>
              </a:lnSpc>
            </a:pPr>
            <a:endParaRPr lang="en-GB" sz="1000" dirty="0">
              <a:latin typeface="Avenir Next LT Pro" panose="020B0504020202020204" pitchFamily="34" charset="0"/>
            </a:endParaRPr>
          </a:p>
          <a:p>
            <a:pPr>
              <a:lnSpc>
                <a:spcPct val="100000"/>
              </a:lnSpc>
            </a:pPr>
            <a:r>
              <a:rPr lang="en-GB" sz="1000" dirty="0">
                <a:latin typeface="Avenir Next LT Pro" panose="020B0504020202020204" pitchFamily="34" charset="0"/>
              </a:rPr>
              <a:t>The Warm Homes: Local Grant, led by Staffordshire County Council in partnership with district and borough councils, Community Home Solutions and other local partners, provides free energy-saving upgrades to eligible low-income or vulnerable households.</a:t>
            </a:r>
          </a:p>
          <a:p>
            <a:pPr>
              <a:lnSpc>
                <a:spcPct val="100000"/>
              </a:lnSpc>
            </a:pPr>
            <a:endParaRPr lang="en-GB" sz="1000" dirty="0">
              <a:latin typeface="Avenir Next LT Pro" panose="020B0504020202020204" pitchFamily="34" charset="0"/>
            </a:endParaRPr>
          </a:p>
          <a:p>
            <a:pPr>
              <a:lnSpc>
                <a:spcPct val="100000"/>
              </a:lnSpc>
            </a:pPr>
            <a:r>
              <a:rPr lang="en-GB" sz="1000" dirty="0">
                <a:latin typeface="Avenir Next LT Pro" panose="020B0504020202020204" pitchFamily="34" charset="0"/>
              </a:rPr>
              <a:t>The scheme offers improvements such as loft and wall insulation, air source heat pumps, hybrid gas heating systems, and solar panels — all designed to make homes warmer, healthier, and cheaper to heat.</a:t>
            </a:r>
          </a:p>
          <a:p>
            <a:pPr>
              <a:lnSpc>
                <a:spcPct val="100000"/>
              </a:lnSpc>
            </a:pPr>
            <a:endParaRPr lang="en-GB" sz="1000" dirty="0">
              <a:latin typeface="Avenir Next LT Pro" panose="020B0504020202020204" pitchFamily="34" charset="0"/>
            </a:endParaRPr>
          </a:p>
          <a:p>
            <a:pPr>
              <a:lnSpc>
                <a:spcPct val="100000"/>
              </a:lnSpc>
            </a:pPr>
            <a:r>
              <a:rPr lang="en-GB" sz="1000" dirty="0">
                <a:latin typeface="Avenir Next LT Pro" panose="020B0504020202020204" pitchFamily="34" charset="0"/>
              </a:rPr>
              <a:t>Cllr Martin Rogerson, Cabinet Member for Health and Care at Staffordshire County Council, said:</a:t>
            </a:r>
          </a:p>
        </p:txBody>
      </p:sp>
      <p:sp>
        <p:nvSpPr>
          <p:cNvPr id="7" name="TextBox 6">
            <a:extLst>
              <a:ext uri="{FF2B5EF4-FFF2-40B4-BE49-F238E27FC236}">
                <a16:creationId xmlns:a16="http://schemas.microsoft.com/office/drawing/2014/main" id="{0E2305A0-888E-8BCC-B04D-49C27D526E14}"/>
              </a:ext>
            </a:extLst>
          </p:cNvPr>
          <p:cNvSpPr txBox="1"/>
          <p:nvPr/>
        </p:nvSpPr>
        <p:spPr>
          <a:xfrm>
            <a:off x="999287" y="3757224"/>
            <a:ext cx="6578599" cy="861774"/>
          </a:xfrm>
          <a:prstGeom prst="rect">
            <a:avLst/>
          </a:prstGeom>
          <a:noFill/>
        </p:spPr>
        <p:txBody>
          <a:bodyPr wrap="square">
            <a:spAutoFit/>
          </a:bodyPr>
          <a:lstStyle/>
          <a:p>
            <a:r>
              <a:rPr lang="en-GB" sz="1000" dirty="0">
                <a:latin typeface="Avenir Next LT Pro" panose="020B0504020202020204" pitchFamily="34" charset="0"/>
              </a:rPr>
              <a:t>“Keeping Staffordshire’s residents warm and well through the winter is one of our top public health priorities.</a:t>
            </a:r>
          </a:p>
          <a:p>
            <a:endParaRPr lang="en-GB" sz="1000" dirty="0">
              <a:latin typeface="Avenir Next LT Pro" panose="020B0504020202020204" pitchFamily="34" charset="0"/>
            </a:endParaRPr>
          </a:p>
          <a:p>
            <a:r>
              <a:rPr lang="en-GB" sz="1000" dirty="0">
                <a:latin typeface="Avenir Next LT Pro" panose="020B0504020202020204" pitchFamily="34" charset="0"/>
              </a:rPr>
              <a:t>The new Warm Homes: Local Grant scheme helps us focus support where it’s needed most - making homes warmer, healthier and more affordable to heat. Working with our district councils, Community Home Solutions and local partners, we can tackle fuel poverty across Staffordshire in a joined-up way.”</a:t>
            </a:r>
          </a:p>
        </p:txBody>
      </p:sp>
      <p:sp>
        <p:nvSpPr>
          <p:cNvPr id="8" name="TextBox 7">
            <a:extLst>
              <a:ext uri="{FF2B5EF4-FFF2-40B4-BE49-F238E27FC236}">
                <a16:creationId xmlns:a16="http://schemas.microsoft.com/office/drawing/2014/main" id="{3D32CBD3-FA51-6419-883E-3864CB7962A6}"/>
              </a:ext>
            </a:extLst>
          </p:cNvPr>
          <p:cNvSpPr txBox="1"/>
          <p:nvPr/>
        </p:nvSpPr>
        <p:spPr>
          <a:xfrm>
            <a:off x="762000" y="4691046"/>
            <a:ext cx="6426200" cy="246221"/>
          </a:xfrm>
          <a:prstGeom prst="rect">
            <a:avLst/>
          </a:prstGeom>
          <a:noFill/>
        </p:spPr>
        <p:txBody>
          <a:bodyPr wrap="square">
            <a:spAutoFit/>
          </a:bodyPr>
          <a:lstStyle/>
          <a:p>
            <a:r>
              <a:rPr lang="en-GB" sz="1000" dirty="0">
                <a:latin typeface="Avenir Next LT Pro" panose="020B0504020202020204" pitchFamily="34" charset="0"/>
              </a:rPr>
              <a:t>[Insert local partner spokesperson quote – e.g. [Name],at [Your organisation] added:</a:t>
            </a:r>
          </a:p>
        </p:txBody>
      </p:sp>
      <p:sp>
        <p:nvSpPr>
          <p:cNvPr id="13" name="TextBox 12">
            <a:extLst>
              <a:ext uri="{FF2B5EF4-FFF2-40B4-BE49-F238E27FC236}">
                <a16:creationId xmlns:a16="http://schemas.microsoft.com/office/drawing/2014/main" id="{4FB015B4-5DBF-F25C-DB74-71D6309A8851}"/>
              </a:ext>
            </a:extLst>
          </p:cNvPr>
          <p:cNvSpPr txBox="1"/>
          <p:nvPr/>
        </p:nvSpPr>
        <p:spPr>
          <a:xfrm>
            <a:off x="931772" y="4991948"/>
            <a:ext cx="6646113" cy="400110"/>
          </a:xfrm>
          <a:prstGeom prst="rect">
            <a:avLst/>
          </a:prstGeom>
          <a:noFill/>
        </p:spPr>
        <p:txBody>
          <a:bodyPr wrap="square">
            <a:spAutoFit/>
          </a:bodyPr>
          <a:lstStyle/>
          <a:p>
            <a:r>
              <a:rPr lang="en-GB" sz="1000" dirty="0">
                <a:latin typeface="Avenir Next LT Pro" panose="020B0504020202020204" pitchFamily="34" charset="0"/>
              </a:rPr>
              <a:t>[Insert your quote  -e.g. “This is a countywide effort, delivered locally. The improvements funded through the programme can make homes warmer, healthier and more affordable to heat, now and for years to come.”]</a:t>
            </a:r>
          </a:p>
        </p:txBody>
      </p:sp>
      <p:sp>
        <p:nvSpPr>
          <p:cNvPr id="14" name="TextBox 13">
            <a:extLst>
              <a:ext uri="{FF2B5EF4-FFF2-40B4-BE49-F238E27FC236}">
                <a16:creationId xmlns:a16="http://schemas.microsoft.com/office/drawing/2014/main" id="{EA380C67-1EB8-2D04-49C1-397E7AE39F8A}"/>
              </a:ext>
            </a:extLst>
          </p:cNvPr>
          <p:cNvSpPr txBox="1"/>
          <p:nvPr/>
        </p:nvSpPr>
        <p:spPr>
          <a:xfrm>
            <a:off x="762000" y="5543690"/>
            <a:ext cx="6426200" cy="707886"/>
          </a:xfrm>
          <a:prstGeom prst="rect">
            <a:avLst/>
          </a:prstGeom>
          <a:noFill/>
        </p:spPr>
        <p:txBody>
          <a:bodyPr wrap="square">
            <a:spAutoFit/>
          </a:bodyPr>
          <a:lstStyle/>
          <a:p>
            <a:r>
              <a:rPr lang="en-GB" sz="1000" dirty="0">
                <a:latin typeface="Avenir Next LT Pro" panose="020B0504020202020204" pitchFamily="34" charset="0"/>
              </a:rPr>
              <a:t>Eligible residents can apply online at www.staffordshire.gov.uk/warmerhomes or call 0115 718 1822 for help completing their application</a:t>
            </a:r>
          </a:p>
          <a:p>
            <a:endParaRPr lang="en-GB" sz="1000" dirty="0">
              <a:latin typeface="Avenir Next LT Pro" panose="020B0504020202020204" pitchFamily="34" charset="0"/>
            </a:endParaRPr>
          </a:p>
          <a:p>
            <a:r>
              <a:rPr lang="en-GB" sz="1000" dirty="0">
                <a:latin typeface="Avenir Next LT Pro" panose="020B0504020202020204" pitchFamily="34" charset="0"/>
              </a:rPr>
              <a:t>ENDS</a:t>
            </a:r>
          </a:p>
        </p:txBody>
      </p:sp>
      <p:pic>
        <p:nvPicPr>
          <p:cNvPr id="15" name="Picture 14" descr="A blue background with text&#10;&#10;AI-generated content may be incorrect.">
            <a:extLst>
              <a:ext uri="{FF2B5EF4-FFF2-40B4-BE49-F238E27FC236}">
                <a16:creationId xmlns:a16="http://schemas.microsoft.com/office/drawing/2014/main" id="{B0253A43-186B-ECE6-142E-1EF95FFF0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200" y="1548001"/>
            <a:ext cx="4087668" cy="3532662"/>
          </a:xfrm>
          <a:prstGeom prst="rect">
            <a:avLst/>
          </a:prstGeom>
        </p:spPr>
      </p:pic>
      <p:cxnSp>
        <p:nvCxnSpPr>
          <p:cNvPr id="16" name="Straight Connector 15">
            <a:extLst>
              <a:ext uri="{FF2B5EF4-FFF2-40B4-BE49-F238E27FC236}">
                <a16:creationId xmlns:a16="http://schemas.microsoft.com/office/drawing/2014/main" id="{48721C2C-E172-C3AE-9F50-0F5AF8316CC4}"/>
              </a:ext>
            </a:extLst>
          </p:cNvPr>
          <p:cNvCxnSpPr>
            <a:cxnSpLocks/>
          </p:cNvCxnSpPr>
          <p:nvPr/>
        </p:nvCxnSpPr>
        <p:spPr>
          <a:xfrm flipH="1">
            <a:off x="931772" y="3873029"/>
            <a:ext cx="1" cy="745969"/>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05707993-7B6F-FE24-F654-50B8A1284E75}"/>
              </a:ext>
            </a:extLst>
          </p:cNvPr>
          <p:cNvCxnSpPr>
            <a:cxnSpLocks/>
          </p:cNvCxnSpPr>
          <p:nvPr/>
        </p:nvCxnSpPr>
        <p:spPr>
          <a:xfrm>
            <a:off x="931773" y="5060281"/>
            <a:ext cx="0" cy="228186"/>
          </a:xfrm>
          <a:prstGeom prst="line">
            <a:avLst/>
          </a:prstGeom>
        </p:spPr>
        <p:style>
          <a:lnRef idx="3">
            <a:schemeClr val="accent1"/>
          </a:lnRef>
          <a:fillRef idx="0">
            <a:schemeClr val="accent1"/>
          </a:fillRef>
          <a:effectRef idx="2">
            <a:schemeClr val="accent1"/>
          </a:effectRef>
          <a:fontRef idx="minor">
            <a:schemeClr val="tx1"/>
          </a:fontRef>
        </p:style>
      </p:cxnSp>
      <p:pic>
        <p:nvPicPr>
          <p:cNvPr id="9" name="Picture 8" descr="A person pointing to a building&#10;&#10;AI-generated content may be incorrect.">
            <a:extLst>
              <a:ext uri="{FF2B5EF4-FFF2-40B4-BE49-F238E27FC236}">
                <a16:creationId xmlns:a16="http://schemas.microsoft.com/office/drawing/2014/main" id="{FA42397F-10D6-453E-9A31-B7BCBDBA3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2773" y="1640084"/>
            <a:ext cx="4280383" cy="3588236"/>
          </a:xfrm>
          <a:prstGeom prst="rect">
            <a:avLst/>
          </a:prstGeom>
        </p:spPr>
      </p:pic>
      <p:sp>
        <p:nvSpPr>
          <p:cNvPr id="10" name="TextBox 9">
            <a:extLst>
              <a:ext uri="{FF2B5EF4-FFF2-40B4-BE49-F238E27FC236}">
                <a16:creationId xmlns:a16="http://schemas.microsoft.com/office/drawing/2014/main" id="{D700ECAB-CF77-EF98-8BAC-EECA8A582B5B}"/>
              </a:ext>
            </a:extLst>
          </p:cNvPr>
          <p:cNvSpPr txBox="1"/>
          <p:nvPr/>
        </p:nvSpPr>
        <p:spPr>
          <a:xfrm>
            <a:off x="7662772" y="5457631"/>
            <a:ext cx="4529227" cy="1231106"/>
          </a:xfrm>
          <a:prstGeom prst="rect">
            <a:avLst/>
          </a:prstGeom>
          <a:noFill/>
        </p:spPr>
        <p:txBody>
          <a:bodyPr wrap="square">
            <a:spAutoFit/>
          </a:bodyPr>
          <a:lstStyle/>
          <a:p>
            <a:r>
              <a:rPr lang="en-GB" sz="1800" dirty="0"/>
              <a:t>📌</a:t>
            </a:r>
            <a:r>
              <a:rPr lang="en-GB" sz="1400" i="1" dirty="0"/>
              <a:t>Please inform the SWH team of any media release of your own you are planning to put out. Any media or communications queries should be directed to </a:t>
            </a:r>
            <a:r>
              <a:rPr lang="en-GB" sz="1400" i="1" dirty="0">
                <a:hlinkClick r:id="rId5"/>
              </a:rPr>
              <a:t>pressoffice@staffordshire.gov.uk</a:t>
            </a:r>
            <a:r>
              <a:rPr lang="en-GB" sz="1400" i="1" dirty="0"/>
              <a:t> .</a:t>
            </a:r>
          </a:p>
          <a:p>
            <a:endParaRPr lang="en-GB" sz="1400" dirty="0"/>
          </a:p>
        </p:txBody>
      </p:sp>
    </p:spTree>
    <p:extLst>
      <p:ext uri="{BB962C8B-B14F-4D97-AF65-F5344CB8AC3E}">
        <p14:creationId xmlns:p14="http://schemas.microsoft.com/office/powerpoint/2010/main" val="266493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BAF7-AF83-294B-25DA-AF557E375EC2}"/>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E6C79E29-C853-263A-C795-A938742F3B8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392574C-6A1F-50E1-BECE-24C2F05FFBD7}"/>
              </a:ext>
            </a:extLst>
          </p:cNvPr>
          <p:cNvSpPr txBox="1">
            <a:spLocks/>
          </p:cNvSpPr>
          <p:nvPr/>
        </p:nvSpPr>
        <p:spPr>
          <a:xfrm>
            <a:off x="762000" y="928240"/>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Social media posts</a:t>
            </a:r>
            <a:endParaRPr lang="en-GB" b="1" dirty="0">
              <a:solidFill>
                <a:schemeClr val="accent1"/>
              </a:solidFill>
            </a:endParaRPr>
          </a:p>
        </p:txBody>
      </p:sp>
      <p:sp>
        <p:nvSpPr>
          <p:cNvPr id="5" name="Title 1">
            <a:extLst>
              <a:ext uri="{FF2B5EF4-FFF2-40B4-BE49-F238E27FC236}">
                <a16:creationId xmlns:a16="http://schemas.microsoft.com/office/drawing/2014/main" id="{3103F370-EED8-0FC8-DA96-8B9D4EA3A514}"/>
              </a:ext>
            </a:extLst>
          </p:cNvPr>
          <p:cNvSpPr txBox="1">
            <a:spLocks/>
          </p:cNvSpPr>
          <p:nvPr/>
        </p:nvSpPr>
        <p:spPr>
          <a:xfrm>
            <a:off x="762000" y="1269829"/>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50" b="1" dirty="0">
                <a:latin typeface="Avenir Next LT Pro" panose="020B0504020202020204" pitchFamily="34" charset="0"/>
              </a:rPr>
              <a:t>(Partners can adapt this for local distribution)</a:t>
            </a:r>
          </a:p>
        </p:txBody>
      </p:sp>
      <p:sp>
        <p:nvSpPr>
          <p:cNvPr id="3" name="Title 1">
            <a:extLst>
              <a:ext uri="{FF2B5EF4-FFF2-40B4-BE49-F238E27FC236}">
                <a16:creationId xmlns:a16="http://schemas.microsoft.com/office/drawing/2014/main" id="{7EF1BEA7-33CD-93E5-EC2B-96A916AE27E1}"/>
              </a:ext>
            </a:extLst>
          </p:cNvPr>
          <p:cNvSpPr txBox="1">
            <a:spLocks/>
          </p:cNvSpPr>
          <p:nvPr/>
        </p:nvSpPr>
        <p:spPr>
          <a:xfrm>
            <a:off x="762000" y="1612382"/>
            <a:ext cx="3246474" cy="305531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200" b="1" dirty="0">
                <a:latin typeface="Avenir Next LT Pro" panose="020B0504020202020204" pitchFamily="34" charset="0"/>
              </a:rPr>
              <a:t>🟩 Post 1 – Launch Awareness</a:t>
            </a:r>
          </a:p>
          <a:p>
            <a:pPr>
              <a:lnSpc>
                <a:spcPct val="100000"/>
              </a:lnSpc>
            </a:pPr>
            <a:endParaRPr lang="en-GB" sz="1200" b="1" dirty="0">
              <a:latin typeface="Avenir Next LT Pro" panose="020B0504020202020204" pitchFamily="34" charset="0"/>
            </a:endParaRPr>
          </a:p>
          <a:p>
            <a:pPr>
              <a:lnSpc>
                <a:spcPct val="100000"/>
              </a:lnSpc>
            </a:pPr>
            <a:r>
              <a:rPr lang="en-GB" sz="1200" dirty="0">
                <a:latin typeface="Avenir Next LT Pro" panose="020B0504020202020204" pitchFamily="34" charset="0"/>
              </a:rPr>
              <a:t>❄️ Applications are now open for the new Warm Homes: Local Grant — helping Staffordshire residents heat their homes for less this winter.</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Free home upgrades available for eligible households.</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 Apply now: </a:t>
            </a:r>
            <a:r>
              <a:rPr lang="en-GB" sz="1200" dirty="0">
                <a:latin typeface="Avenir Next LT Pro" panose="020B0504020202020204" pitchFamily="34" charset="0"/>
                <a:hlinkClick r:id="rId3"/>
              </a:rPr>
              <a:t>www.staffordshire.gov.uk/warmerhomes</a:t>
            </a: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 Or call 0115 718 1822 for support.</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Delivered by Staffordshire County Council and partners.</a:t>
            </a:r>
          </a:p>
          <a:p>
            <a:pPr>
              <a:lnSpc>
                <a:spcPct val="100000"/>
              </a:lnSpc>
            </a:pPr>
            <a:endParaRPr lang="en-GB" sz="1200" b="1" dirty="0">
              <a:latin typeface="Avenir Next LT Pro" panose="020B0504020202020204" pitchFamily="34" charset="0"/>
            </a:endParaRPr>
          </a:p>
        </p:txBody>
      </p:sp>
      <p:sp>
        <p:nvSpPr>
          <p:cNvPr id="12" name="Title 1">
            <a:extLst>
              <a:ext uri="{FF2B5EF4-FFF2-40B4-BE49-F238E27FC236}">
                <a16:creationId xmlns:a16="http://schemas.microsoft.com/office/drawing/2014/main" id="{B2947634-066D-18A6-BC93-EA955F781B40}"/>
              </a:ext>
            </a:extLst>
          </p:cNvPr>
          <p:cNvSpPr txBox="1">
            <a:spLocks/>
          </p:cNvSpPr>
          <p:nvPr/>
        </p:nvSpPr>
        <p:spPr>
          <a:xfrm>
            <a:off x="762000" y="4822139"/>
            <a:ext cx="3086394" cy="158216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i="1" dirty="0"/>
              <a:t>📌 Suggested Visual:</a:t>
            </a:r>
          </a:p>
          <a:p>
            <a:pPr>
              <a:lnSpc>
                <a:spcPct val="110000"/>
              </a:lnSpc>
            </a:pPr>
            <a:r>
              <a:rPr lang="en-GB" sz="1400" i="1" dirty="0"/>
              <a:t>Warm, inviting home scene — family sitting comfortably indoors, “Now open for applications” overlay.</a:t>
            </a:r>
          </a:p>
          <a:p>
            <a:pPr>
              <a:lnSpc>
                <a:spcPct val="110000"/>
              </a:lnSpc>
            </a:pPr>
            <a:endParaRPr lang="en-GB" sz="1300" b="1" dirty="0">
              <a:latin typeface="Avenir Next LT Pro" panose="020B0504020202020204" pitchFamily="34" charset="0"/>
            </a:endParaRPr>
          </a:p>
        </p:txBody>
      </p:sp>
      <p:sp>
        <p:nvSpPr>
          <p:cNvPr id="6" name="Title 1">
            <a:extLst>
              <a:ext uri="{FF2B5EF4-FFF2-40B4-BE49-F238E27FC236}">
                <a16:creationId xmlns:a16="http://schemas.microsoft.com/office/drawing/2014/main" id="{D9197858-2A8D-8F81-ECA5-FF66F04EC2A8}"/>
              </a:ext>
            </a:extLst>
          </p:cNvPr>
          <p:cNvSpPr txBox="1">
            <a:spLocks/>
          </p:cNvSpPr>
          <p:nvPr/>
        </p:nvSpPr>
        <p:spPr>
          <a:xfrm>
            <a:off x="4366441" y="1587329"/>
            <a:ext cx="3246474" cy="323481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200" b="1" dirty="0">
                <a:latin typeface="Avenir Next LT Pro" panose="020B0504020202020204" pitchFamily="34" charset="0"/>
              </a:rPr>
              <a:t>🟩 Post 2 – Health and Wellbeing Focus</a:t>
            </a:r>
          </a:p>
          <a:p>
            <a:pPr>
              <a:lnSpc>
                <a:spcPct val="100000"/>
              </a:lnSpc>
            </a:pPr>
            <a:endParaRPr lang="en-GB" sz="1200" b="1" dirty="0">
              <a:latin typeface="Avenir Next LT Pro" panose="020B0504020202020204" pitchFamily="34" charset="0"/>
            </a:endParaRPr>
          </a:p>
          <a:p>
            <a:pPr>
              <a:lnSpc>
                <a:spcPct val="100000"/>
              </a:lnSpc>
            </a:pPr>
            <a:r>
              <a:rPr lang="en-GB" sz="1200" dirty="0">
                <a:latin typeface="Avenir Next LT Pro" panose="020B0504020202020204" pitchFamily="34" charset="0"/>
              </a:rPr>
              <a:t>❄️ Living in a cold home can harm your health.</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The Warm Homes: Local Grant through Staffordshire County Council provides free fully funded heating and insulation upgrades to help keep Staffordshire residents warm, well, and worry-free. </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👉Check eligibility: </a:t>
            </a:r>
            <a:r>
              <a:rPr lang="en-GB" sz="1200" dirty="0">
                <a:latin typeface="Avenir Next LT Pro" panose="020B0504020202020204" pitchFamily="34" charset="0"/>
                <a:hlinkClick r:id="rId3"/>
              </a:rPr>
              <a:t>www.staffordshire.gov.uk/warmerhomes</a:t>
            </a: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 Or Call 0115 718 1822</a:t>
            </a:r>
          </a:p>
          <a:p>
            <a:pPr>
              <a:lnSpc>
                <a:spcPct val="100000"/>
              </a:lnSpc>
            </a:pPr>
            <a:r>
              <a:rPr lang="en-GB" sz="1200" dirty="0">
                <a:latin typeface="Avenir Next LT Pro" panose="020B0504020202020204" pitchFamily="34" charset="0"/>
              </a:rPr>
              <a:t>Delivered by Staffordshire County Council and partners.</a:t>
            </a:r>
          </a:p>
          <a:p>
            <a:pPr>
              <a:lnSpc>
                <a:spcPct val="100000"/>
              </a:lnSpc>
            </a:pPr>
            <a:endParaRPr lang="en-GB" sz="1200" b="1" dirty="0">
              <a:latin typeface="Avenir Next LT Pro" panose="020B0504020202020204" pitchFamily="34" charset="0"/>
            </a:endParaRPr>
          </a:p>
        </p:txBody>
      </p:sp>
      <p:sp>
        <p:nvSpPr>
          <p:cNvPr id="9" name="Title 1">
            <a:extLst>
              <a:ext uri="{FF2B5EF4-FFF2-40B4-BE49-F238E27FC236}">
                <a16:creationId xmlns:a16="http://schemas.microsoft.com/office/drawing/2014/main" id="{F07182CE-7377-3638-F0C9-3285647C3CEB}"/>
              </a:ext>
            </a:extLst>
          </p:cNvPr>
          <p:cNvSpPr txBox="1">
            <a:spLocks/>
          </p:cNvSpPr>
          <p:nvPr/>
        </p:nvSpPr>
        <p:spPr>
          <a:xfrm>
            <a:off x="8101124" y="1611672"/>
            <a:ext cx="3609752" cy="305531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200" b="1" dirty="0">
                <a:latin typeface="Avenir Next LT Pro" panose="020B0504020202020204" pitchFamily="34" charset="0"/>
              </a:rPr>
              <a:t>🟩 Post 3 – Energy Savings / Community Focus</a:t>
            </a:r>
          </a:p>
          <a:p>
            <a:pPr>
              <a:lnSpc>
                <a:spcPct val="100000"/>
              </a:lnSpc>
            </a:pPr>
            <a:endParaRPr lang="en-GB" sz="1200" b="1" dirty="0">
              <a:latin typeface="Avenir Next LT Pro" panose="020B0504020202020204" pitchFamily="34" charset="0"/>
            </a:endParaRPr>
          </a:p>
          <a:p>
            <a:pPr>
              <a:lnSpc>
                <a:spcPct val="100000"/>
              </a:lnSpc>
            </a:pPr>
            <a:r>
              <a:rPr lang="en-GB" sz="1200" dirty="0"/>
              <a:t>🏠</a:t>
            </a:r>
            <a:r>
              <a:rPr lang="en-GB" sz="1200" dirty="0">
                <a:latin typeface="Avenir Next LT Pro" panose="020B0504020202020204" pitchFamily="34" charset="0"/>
              </a:rPr>
              <a:t>Over 1,400 Staffordshire homes have already been improved through Staffordshire Warmer Homes.</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Could yours be next?</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Apply for the new Staffordshire Warmer Homes ‘Warm Homes: Local Grant’ and save money on energy bills this winter.</a:t>
            </a:r>
          </a:p>
          <a:p>
            <a:pPr>
              <a:lnSpc>
                <a:spcPct val="100000"/>
              </a:lnSpc>
            </a:pP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 </a:t>
            </a:r>
            <a:r>
              <a:rPr lang="en-GB" sz="1200" dirty="0">
                <a:latin typeface="Avenir Next LT Pro" panose="020B0504020202020204" pitchFamily="34" charset="0"/>
                <a:hlinkClick r:id="rId3"/>
              </a:rPr>
              <a:t>www.staffordshire.gov.uk/warmerhomes</a:t>
            </a:r>
            <a:endParaRPr lang="en-GB" sz="1200" dirty="0">
              <a:latin typeface="Avenir Next LT Pro" panose="020B0504020202020204" pitchFamily="34" charset="0"/>
            </a:endParaRPr>
          </a:p>
          <a:p>
            <a:pPr>
              <a:lnSpc>
                <a:spcPct val="100000"/>
              </a:lnSpc>
            </a:pPr>
            <a:r>
              <a:rPr lang="en-GB" sz="1200" dirty="0">
                <a:latin typeface="Avenir Next LT Pro" panose="020B0504020202020204" pitchFamily="34" charset="0"/>
              </a:rPr>
              <a:t>☎️ 0115 718 1822</a:t>
            </a:r>
          </a:p>
          <a:p>
            <a:pPr>
              <a:lnSpc>
                <a:spcPct val="100000"/>
              </a:lnSpc>
            </a:pPr>
            <a:r>
              <a:rPr lang="en-GB" sz="1200" dirty="0">
                <a:latin typeface="Avenir Next LT Pro" panose="020B0504020202020204" pitchFamily="34" charset="0"/>
              </a:rPr>
              <a:t>Delivered by Staffordshire County Council and partners.</a:t>
            </a:r>
          </a:p>
          <a:p>
            <a:pPr>
              <a:lnSpc>
                <a:spcPct val="100000"/>
              </a:lnSpc>
            </a:pPr>
            <a:endParaRPr lang="en-GB" sz="1200" b="1" dirty="0">
              <a:latin typeface="Avenir Next LT Pro" panose="020B0504020202020204" pitchFamily="34" charset="0"/>
            </a:endParaRPr>
          </a:p>
        </p:txBody>
      </p:sp>
      <p:sp>
        <p:nvSpPr>
          <p:cNvPr id="10" name="Title 1">
            <a:extLst>
              <a:ext uri="{FF2B5EF4-FFF2-40B4-BE49-F238E27FC236}">
                <a16:creationId xmlns:a16="http://schemas.microsoft.com/office/drawing/2014/main" id="{8A40429C-CE42-4CCF-82BD-20D101897A80}"/>
              </a:ext>
            </a:extLst>
          </p:cNvPr>
          <p:cNvSpPr txBox="1">
            <a:spLocks/>
          </p:cNvSpPr>
          <p:nvPr/>
        </p:nvSpPr>
        <p:spPr>
          <a:xfrm>
            <a:off x="4366441" y="4822138"/>
            <a:ext cx="3246474" cy="158216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i="1" dirty="0"/>
              <a:t>📌 Suggested Visual:</a:t>
            </a:r>
          </a:p>
          <a:p>
            <a:pPr>
              <a:lnSpc>
                <a:spcPct val="110000"/>
              </a:lnSpc>
            </a:pPr>
            <a:r>
              <a:rPr lang="en-GB" sz="1400" i="1" dirty="0"/>
              <a:t>Elderly resident with a cup of tea by a radiator; health and wellbeing callout: “A warmer home means a healthier winter.”</a:t>
            </a:r>
            <a:endParaRPr lang="en-GB" sz="1300" b="1" dirty="0">
              <a:latin typeface="Avenir Next LT Pro" panose="020B0504020202020204" pitchFamily="34" charset="0"/>
            </a:endParaRPr>
          </a:p>
        </p:txBody>
      </p:sp>
      <p:sp>
        <p:nvSpPr>
          <p:cNvPr id="11" name="Title 1">
            <a:extLst>
              <a:ext uri="{FF2B5EF4-FFF2-40B4-BE49-F238E27FC236}">
                <a16:creationId xmlns:a16="http://schemas.microsoft.com/office/drawing/2014/main" id="{651E426E-DAFD-C421-CD41-158DCA4C0835}"/>
              </a:ext>
            </a:extLst>
          </p:cNvPr>
          <p:cNvSpPr txBox="1">
            <a:spLocks/>
          </p:cNvSpPr>
          <p:nvPr/>
        </p:nvSpPr>
        <p:spPr>
          <a:xfrm>
            <a:off x="8097874" y="4821430"/>
            <a:ext cx="3086394" cy="158216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i="1" dirty="0"/>
              <a:t>📌 Suggested Visual:</a:t>
            </a:r>
          </a:p>
          <a:p>
            <a:pPr>
              <a:lnSpc>
                <a:spcPct val="110000"/>
              </a:lnSpc>
            </a:pPr>
            <a:r>
              <a:rPr lang="en-GB" sz="1400" i="1" dirty="0"/>
              <a:t>Before-and-after home insulation comparison graphic or smiling resident testimonial quote overlay.</a:t>
            </a:r>
            <a:endParaRPr lang="en-GB" sz="1300" b="1" dirty="0">
              <a:latin typeface="Avenir Next LT Pro" panose="020B0504020202020204" pitchFamily="34" charset="0"/>
            </a:endParaRPr>
          </a:p>
        </p:txBody>
      </p:sp>
      <p:sp>
        <p:nvSpPr>
          <p:cNvPr id="17" name="TextBox 16">
            <a:extLst>
              <a:ext uri="{FF2B5EF4-FFF2-40B4-BE49-F238E27FC236}">
                <a16:creationId xmlns:a16="http://schemas.microsoft.com/office/drawing/2014/main" id="{2C34AAF4-A2B0-0421-929E-DE734FBF9655}"/>
              </a:ext>
            </a:extLst>
          </p:cNvPr>
          <p:cNvSpPr txBox="1"/>
          <p:nvPr/>
        </p:nvSpPr>
        <p:spPr>
          <a:xfrm>
            <a:off x="671920" y="5909323"/>
            <a:ext cx="11406666" cy="369332"/>
          </a:xfrm>
          <a:prstGeom prst="rect">
            <a:avLst/>
          </a:prstGeom>
          <a:noFill/>
        </p:spPr>
        <p:txBody>
          <a:bodyPr wrap="square">
            <a:spAutoFit/>
          </a:bodyPr>
          <a:lstStyle/>
          <a:p>
            <a:r>
              <a:rPr lang="en-GB" sz="1400" dirty="0"/>
              <a:t>📌 </a:t>
            </a:r>
            <a:r>
              <a:rPr lang="en-GB" sz="1400" i="1" dirty="0"/>
              <a:t>Design note: Please use Staffordshire Warmer Homes branding and consistent hashtag: #StaffsWarmerHomes</a:t>
            </a:r>
            <a:r>
              <a:rPr lang="en-GB" i="1" dirty="0"/>
              <a:t>.</a:t>
            </a:r>
            <a:endParaRPr lang="en-GB" dirty="0"/>
          </a:p>
        </p:txBody>
      </p:sp>
    </p:spTree>
    <p:extLst>
      <p:ext uri="{BB962C8B-B14F-4D97-AF65-F5344CB8AC3E}">
        <p14:creationId xmlns:p14="http://schemas.microsoft.com/office/powerpoint/2010/main" val="316976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81411-BA54-01D4-5038-1CBBDFEA25D9}"/>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E09BB9A5-69D8-A47F-455C-FBE877585D2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4B234FE-5905-2A47-C7A9-D3DBF987AF70}"/>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Webpage or newsletter copy (public-facing)</a:t>
            </a:r>
            <a:endParaRPr lang="en-GB" b="1" dirty="0">
              <a:solidFill>
                <a:schemeClr val="accent1"/>
              </a:solidFill>
            </a:endParaRPr>
          </a:p>
        </p:txBody>
      </p:sp>
      <p:sp>
        <p:nvSpPr>
          <p:cNvPr id="5" name="Title 1">
            <a:extLst>
              <a:ext uri="{FF2B5EF4-FFF2-40B4-BE49-F238E27FC236}">
                <a16:creationId xmlns:a16="http://schemas.microsoft.com/office/drawing/2014/main" id="{3AFCA92E-C3E4-6E59-299A-48669538A422}"/>
              </a:ext>
            </a:extLst>
          </p:cNvPr>
          <p:cNvSpPr txBox="1">
            <a:spLocks/>
          </p:cNvSpPr>
          <p:nvPr/>
        </p:nvSpPr>
        <p:spPr>
          <a:xfrm>
            <a:off x="762000" y="1269829"/>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50" b="1" dirty="0">
                <a:latin typeface="Avenir Next LT Pro" panose="020B0504020202020204" pitchFamily="34" charset="0"/>
              </a:rPr>
              <a:t>(Partners can adapt this for local distribution)</a:t>
            </a:r>
          </a:p>
        </p:txBody>
      </p:sp>
      <p:sp>
        <p:nvSpPr>
          <p:cNvPr id="3" name="Title 1">
            <a:extLst>
              <a:ext uri="{FF2B5EF4-FFF2-40B4-BE49-F238E27FC236}">
                <a16:creationId xmlns:a16="http://schemas.microsoft.com/office/drawing/2014/main" id="{84017C5F-56C1-8855-2970-71512D4FED2F}"/>
              </a:ext>
            </a:extLst>
          </p:cNvPr>
          <p:cNvSpPr txBox="1">
            <a:spLocks/>
          </p:cNvSpPr>
          <p:nvPr/>
        </p:nvSpPr>
        <p:spPr>
          <a:xfrm>
            <a:off x="1178483" y="2175907"/>
            <a:ext cx="5334000" cy="438438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400" dirty="0">
                <a:latin typeface="Avenir Next LT Pro" panose="020B0504020202020204" pitchFamily="34" charset="0"/>
              </a:rPr>
              <a:t>The new Warm Homes: Local Grant is now open for applications, helping eligible households in Staffordshire access free home energy improvements.</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Led by Staffordshire County Council and delivered in partnership with local district and borough councils and Community Home Solutions, the scheme helps residents stay warm, reduce bills and improve their health through measures such as insulation, solar panels and modern heating systems.</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Priority is given to those most affected by cold homes — including residents with low incomes, health conditions and financial hardship.</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Find out more or apply today at: www.staffordshire.gov.uk/warmerhomes or call 0115 718 1822.</a:t>
            </a:r>
          </a:p>
          <a:p>
            <a:pPr>
              <a:lnSpc>
                <a:spcPct val="100000"/>
              </a:lnSpc>
            </a:pPr>
            <a:endParaRPr lang="en-GB" sz="1400" dirty="0">
              <a:latin typeface="Avenir Next LT Pro" panose="020B0504020202020204" pitchFamily="34" charset="0"/>
            </a:endParaRPr>
          </a:p>
          <a:p>
            <a:pPr>
              <a:lnSpc>
                <a:spcPct val="100000"/>
              </a:lnSpc>
            </a:pPr>
            <a:r>
              <a:rPr lang="en-GB" sz="1400" i="1" dirty="0">
                <a:latin typeface="Avenir Next LT Pro" panose="020B0504020202020204" pitchFamily="34" charset="0"/>
              </a:rPr>
              <a:t>Funding is limited – apply early to avoid disappointment.</a:t>
            </a:r>
          </a:p>
        </p:txBody>
      </p:sp>
      <p:pic>
        <p:nvPicPr>
          <p:cNvPr id="15" name="Picture 14" descr="A blue background with text&#10;&#10;AI-generated content may be incorrect.">
            <a:extLst>
              <a:ext uri="{FF2B5EF4-FFF2-40B4-BE49-F238E27FC236}">
                <a16:creationId xmlns:a16="http://schemas.microsoft.com/office/drawing/2014/main" id="{E64D4999-CF10-545D-E02A-2E2B1B8C6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03" y="2075147"/>
            <a:ext cx="4704830" cy="3975790"/>
          </a:xfrm>
          <a:prstGeom prst="rect">
            <a:avLst/>
          </a:prstGeom>
        </p:spPr>
      </p:pic>
      <p:sp>
        <p:nvSpPr>
          <p:cNvPr id="9" name="TextBox 8">
            <a:extLst>
              <a:ext uri="{FF2B5EF4-FFF2-40B4-BE49-F238E27FC236}">
                <a16:creationId xmlns:a16="http://schemas.microsoft.com/office/drawing/2014/main" id="{BAFC7EE4-483E-1D5D-94BE-B402A8E408EA}"/>
              </a:ext>
            </a:extLst>
          </p:cNvPr>
          <p:cNvSpPr txBox="1"/>
          <p:nvPr/>
        </p:nvSpPr>
        <p:spPr>
          <a:xfrm>
            <a:off x="762000" y="1751998"/>
            <a:ext cx="6383079" cy="369332"/>
          </a:xfrm>
          <a:prstGeom prst="rect">
            <a:avLst/>
          </a:prstGeom>
          <a:noFill/>
        </p:spPr>
        <p:txBody>
          <a:bodyPr wrap="square">
            <a:spAutoFit/>
          </a:bodyPr>
          <a:lstStyle/>
          <a:p>
            <a:r>
              <a:rPr lang="en-GB" b="1" i="1" dirty="0"/>
              <a:t>Helping Staffordshire residents heat their homes for less</a:t>
            </a:r>
            <a:endParaRPr lang="en-GB" b="1" dirty="0"/>
          </a:p>
        </p:txBody>
      </p:sp>
      <p:cxnSp>
        <p:nvCxnSpPr>
          <p:cNvPr id="10" name="Straight Connector 9">
            <a:extLst>
              <a:ext uri="{FF2B5EF4-FFF2-40B4-BE49-F238E27FC236}">
                <a16:creationId xmlns:a16="http://schemas.microsoft.com/office/drawing/2014/main" id="{F0EF4AA5-2CA5-7781-2B11-8DE42608298B}"/>
              </a:ext>
            </a:extLst>
          </p:cNvPr>
          <p:cNvCxnSpPr>
            <a:cxnSpLocks/>
          </p:cNvCxnSpPr>
          <p:nvPr/>
        </p:nvCxnSpPr>
        <p:spPr>
          <a:xfrm>
            <a:off x="878609" y="2286000"/>
            <a:ext cx="0" cy="3761509"/>
          </a:xfrm>
          <a:prstGeom prst="line">
            <a:avLst/>
          </a:prstGeom>
        </p:spPr>
        <p:style>
          <a:lnRef idx="3">
            <a:schemeClr val="accent1"/>
          </a:lnRef>
          <a:fillRef idx="0">
            <a:schemeClr val="accent1"/>
          </a:fillRef>
          <a:effectRef idx="2">
            <a:schemeClr val="accent1"/>
          </a:effectRef>
          <a:fontRef idx="minor">
            <a:schemeClr val="tx1"/>
          </a:fontRef>
        </p:style>
      </p:cxnSp>
      <p:pic>
        <p:nvPicPr>
          <p:cNvPr id="7" name="Picture 6" descr="A person smiling at camera&#10;&#10;AI-generated content may be incorrect.">
            <a:extLst>
              <a:ext uri="{FF2B5EF4-FFF2-40B4-BE49-F238E27FC236}">
                <a16:creationId xmlns:a16="http://schemas.microsoft.com/office/drawing/2014/main" id="{0376E42B-9A83-2B72-EAD8-158B00C48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649" y="2175820"/>
            <a:ext cx="4742695" cy="3975791"/>
          </a:xfrm>
          <a:prstGeom prst="rect">
            <a:avLst/>
          </a:prstGeom>
        </p:spPr>
      </p:pic>
    </p:spTree>
    <p:extLst>
      <p:ext uri="{BB962C8B-B14F-4D97-AF65-F5344CB8AC3E}">
        <p14:creationId xmlns:p14="http://schemas.microsoft.com/office/powerpoint/2010/main" val="2042605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45E14-9160-9777-42BF-CF32932437D6}"/>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CEE98B6C-1AE3-0790-8BC9-A344FC76D3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5424288-8E7C-7864-5283-26E78CC76744}"/>
              </a:ext>
            </a:extLst>
          </p:cNvPr>
          <p:cNvSpPr txBox="1">
            <a:spLocks/>
          </p:cNvSpPr>
          <p:nvPr/>
        </p:nvSpPr>
        <p:spPr>
          <a:xfrm>
            <a:off x="761999" y="943373"/>
            <a:ext cx="10999421"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Internal Communications Copy (For Partner Staff and Councillors</a:t>
            </a:r>
            <a:r>
              <a:rPr lang="en-US" b="1" dirty="0">
                <a:solidFill>
                  <a:schemeClr val="accent1"/>
                </a:solidFill>
              </a:rPr>
              <a:t>)</a:t>
            </a:r>
            <a:endParaRPr lang="en-GB" b="1" dirty="0">
              <a:solidFill>
                <a:schemeClr val="accent1"/>
              </a:solidFill>
            </a:endParaRPr>
          </a:p>
        </p:txBody>
      </p:sp>
      <p:sp>
        <p:nvSpPr>
          <p:cNvPr id="5" name="Title 1">
            <a:extLst>
              <a:ext uri="{FF2B5EF4-FFF2-40B4-BE49-F238E27FC236}">
                <a16:creationId xmlns:a16="http://schemas.microsoft.com/office/drawing/2014/main" id="{1E131FC3-7A40-97E7-64A7-646482027982}"/>
              </a:ext>
            </a:extLst>
          </p:cNvPr>
          <p:cNvSpPr txBox="1">
            <a:spLocks/>
          </p:cNvSpPr>
          <p:nvPr/>
        </p:nvSpPr>
        <p:spPr>
          <a:xfrm>
            <a:off x="762000" y="1269829"/>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50" b="1" dirty="0">
                <a:latin typeface="Avenir Next LT Pro" panose="020B0504020202020204" pitchFamily="34" charset="0"/>
              </a:rPr>
              <a:t>(Partners can adapt this for local distribution)</a:t>
            </a:r>
          </a:p>
        </p:txBody>
      </p:sp>
      <p:sp>
        <p:nvSpPr>
          <p:cNvPr id="3" name="Title 1">
            <a:extLst>
              <a:ext uri="{FF2B5EF4-FFF2-40B4-BE49-F238E27FC236}">
                <a16:creationId xmlns:a16="http://schemas.microsoft.com/office/drawing/2014/main" id="{C4C1EBB4-2F1F-81A3-A525-83CA072EA208}"/>
              </a:ext>
            </a:extLst>
          </p:cNvPr>
          <p:cNvSpPr txBox="1">
            <a:spLocks/>
          </p:cNvSpPr>
          <p:nvPr/>
        </p:nvSpPr>
        <p:spPr>
          <a:xfrm>
            <a:off x="1201305" y="2562998"/>
            <a:ext cx="5736476" cy="413551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400" dirty="0">
                <a:latin typeface="Avenir Next LT Pro" panose="020B0504020202020204" pitchFamily="34" charset="0"/>
              </a:rPr>
              <a:t>Staffordshire County Council has launched the new Warm Homes: Local Grant, offering funded energy efficiency improvements to eligible households across the county.</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The scheme focuses on supporting residents most at risk from living in cold homes, including those with low incomes or health conditions affected by poor housing.</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Staff and councillors can help by:</a:t>
            </a:r>
          </a:p>
          <a:p>
            <a:pPr marL="285750" indent="-285750">
              <a:lnSpc>
                <a:spcPct val="100000"/>
              </a:lnSpc>
              <a:buFont typeface="Arial" panose="020B0604020202020204" pitchFamily="34" charset="0"/>
              <a:buChar char="•"/>
            </a:pPr>
            <a:r>
              <a:rPr lang="en-GB" sz="1400" dirty="0">
                <a:latin typeface="Avenir Next LT Pro" panose="020B0504020202020204" pitchFamily="34" charset="0"/>
              </a:rPr>
              <a:t>Signposting residents to the official webpage: </a:t>
            </a:r>
            <a:r>
              <a:rPr lang="en-GB" sz="1400" dirty="0">
                <a:latin typeface="Avenir Next LT Pro" panose="020B0504020202020204" pitchFamily="34" charset="0"/>
                <a:hlinkClick r:id="rId3"/>
              </a:rPr>
              <a:t>www.staffordshire.gov.uk/warmerhomes</a:t>
            </a:r>
            <a:endParaRPr lang="en-GB" sz="1400" dirty="0">
              <a:latin typeface="Avenir Next LT Pro" panose="020B0504020202020204" pitchFamily="34" charset="0"/>
            </a:endParaRPr>
          </a:p>
          <a:p>
            <a:pPr marL="285750" indent="-285750">
              <a:lnSpc>
                <a:spcPct val="100000"/>
              </a:lnSpc>
              <a:buFont typeface="Arial" panose="020B0604020202020204" pitchFamily="34" charset="0"/>
              <a:buChar char="•"/>
            </a:pPr>
            <a:r>
              <a:rPr lang="en-GB" sz="1400" dirty="0">
                <a:latin typeface="Avenir Next LT Pro" panose="020B0504020202020204" pitchFamily="34" charset="0"/>
              </a:rPr>
              <a:t>Sharing the official posts on social media</a:t>
            </a:r>
          </a:p>
          <a:p>
            <a:pPr marL="285750" indent="-285750">
              <a:lnSpc>
                <a:spcPct val="100000"/>
              </a:lnSpc>
              <a:buFont typeface="Arial" panose="020B0604020202020204" pitchFamily="34" charset="0"/>
              <a:buChar char="•"/>
            </a:pPr>
            <a:r>
              <a:rPr lang="en-GB" sz="1400" dirty="0">
                <a:latin typeface="Avenir Next LT Pro" panose="020B0504020202020204" pitchFamily="34" charset="0"/>
              </a:rPr>
              <a:t>Using the agreed messaging to maintain consistency across networks</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Any media or communications queries should be directed to pressoffice@staffordshire.gov.uk.</a:t>
            </a:r>
            <a:endParaRPr lang="en-GB" sz="1400" i="1" dirty="0">
              <a:latin typeface="Avenir Next LT Pro" panose="020B0504020202020204" pitchFamily="34" charset="0"/>
            </a:endParaRPr>
          </a:p>
        </p:txBody>
      </p:sp>
      <p:pic>
        <p:nvPicPr>
          <p:cNvPr id="15" name="Picture 14" descr="A blue background with text&#10;&#10;AI-generated content may be incorrect.">
            <a:extLst>
              <a:ext uri="{FF2B5EF4-FFF2-40B4-BE49-F238E27FC236}">
                <a16:creationId xmlns:a16="http://schemas.microsoft.com/office/drawing/2014/main" id="{B064BAA9-8948-E131-2114-D8EEE0435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5024" y="2033210"/>
            <a:ext cx="4706229" cy="3975790"/>
          </a:xfrm>
          <a:prstGeom prst="rect">
            <a:avLst/>
          </a:prstGeom>
        </p:spPr>
      </p:pic>
      <p:sp>
        <p:nvSpPr>
          <p:cNvPr id="9" name="TextBox 8">
            <a:extLst>
              <a:ext uri="{FF2B5EF4-FFF2-40B4-BE49-F238E27FC236}">
                <a16:creationId xmlns:a16="http://schemas.microsoft.com/office/drawing/2014/main" id="{C7EF40B3-95CE-D100-7BA3-0D1AA73A2F0A}"/>
              </a:ext>
            </a:extLst>
          </p:cNvPr>
          <p:cNvSpPr txBox="1"/>
          <p:nvPr/>
        </p:nvSpPr>
        <p:spPr>
          <a:xfrm>
            <a:off x="762000" y="1751998"/>
            <a:ext cx="6383079" cy="646331"/>
          </a:xfrm>
          <a:prstGeom prst="rect">
            <a:avLst/>
          </a:prstGeom>
          <a:noFill/>
        </p:spPr>
        <p:txBody>
          <a:bodyPr wrap="square">
            <a:spAutoFit/>
          </a:bodyPr>
          <a:lstStyle/>
          <a:p>
            <a:r>
              <a:rPr lang="en-GB" b="1" i="1" dirty="0"/>
              <a:t>Briefing for internal staff and councillors – </a:t>
            </a:r>
          </a:p>
          <a:p>
            <a:r>
              <a:rPr lang="en-GB" b="1" i="1" dirty="0"/>
              <a:t>Warm Homes: Local Grant 2025/26</a:t>
            </a:r>
            <a:endParaRPr lang="en-GB" b="1" dirty="0"/>
          </a:p>
        </p:txBody>
      </p:sp>
      <p:cxnSp>
        <p:nvCxnSpPr>
          <p:cNvPr id="10" name="Straight Connector 9">
            <a:extLst>
              <a:ext uri="{FF2B5EF4-FFF2-40B4-BE49-F238E27FC236}">
                <a16:creationId xmlns:a16="http://schemas.microsoft.com/office/drawing/2014/main" id="{4E7864CB-C19D-84E7-024D-91574B3AB9E7}"/>
              </a:ext>
            </a:extLst>
          </p:cNvPr>
          <p:cNvCxnSpPr>
            <a:cxnSpLocks/>
          </p:cNvCxnSpPr>
          <p:nvPr/>
        </p:nvCxnSpPr>
        <p:spPr>
          <a:xfrm>
            <a:off x="889242" y="2668773"/>
            <a:ext cx="0" cy="3761509"/>
          </a:xfrm>
          <a:prstGeom prst="line">
            <a:avLst/>
          </a:prstGeom>
        </p:spPr>
        <p:style>
          <a:lnRef idx="3">
            <a:schemeClr val="accent1"/>
          </a:lnRef>
          <a:fillRef idx="0">
            <a:schemeClr val="accent1"/>
          </a:fillRef>
          <a:effectRef idx="2">
            <a:schemeClr val="accent1"/>
          </a:effectRef>
          <a:fontRef idx="minor">
            <a:schemeClr val="tx1"/>
          </a:fontRef>
        </p:style>
      </p:cxnSp>
      <p:pic>
        <p:nvPicPr>
          <p:cNvPr id="8" name="Picture 7" descr="A person looking at a person in front of a door&#10;&#10;AI-generated content may be incorrect.">
            <a:extLst>
              <a:ext uri="{FF2B5EF4-FFF2-40B4-BE49-F238E27FC236}">
                <a16:creationId xmlns:a16="http://schemas.microsoft.com/office/drawing/2014/main" id="{689A0EE2-D438-1B59-A5C9-5C02FA26C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781" y="2111866"/>
            <a:ext cx="4742692" cy="3975789"/>
          </a:xfrm>
          <a:prstGeom prst="rect">
            <a:avLst/>
          </a:prstGeom>
        </p:spPr>
      </p:pic>
    </p:spTree>
    <p:extLst>
      <p:ext uri="{BB962C8B-B14F-4D97-AF65-F5344CB8AC3E}">
        <p14:creationId xmlns:p14="http://schemas.microsoft.com/office/powerpoint/2010/main" val="1790478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7CE35-BD4B-2E3C-3C81-6D2B1B787A59}"/>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668D8885-CC46-37BD-528B-485524389E6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5A102C5-8E1E-0DB6-1BFA-0291BF26D6A2}"/>
              </a:ext>
            </a:extLst>
          </p:cNvPr>
          <p:cNvSpPr txBox="1">
            <a:spLocks/>
          </p:cNvSpPr>
          <p:nvPr/>
        </p:nvSpPr>
        <p:spPr>
          <a:xfrm>
            <a:off x="761999" y="943373"/>
            <a:ext cx="10999421"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solidFill>
              </a:rPr>
              <a:t>Web banner copy options</a:t>
            </a:r>
          </a:p>
        </p:txBody>
      </p:sp>
      <p:sp>
        <p:nvSpPr>
          <p:cNvPr id="5" name="Title 1">
            <a:extLst>
              <a:ext uri="{FF2B5EF4-FFF2-40B4-BE49-F238E27FC236}">
                <a16:creationId xmlns:a16="http://schemas.microsoft.com/office/drawing/2014/main" id="{D82971B6-618E-18B9-02A3-3F3291463768}"/>
              </a:ext>
            </a:extLst>
          </p:cNvPr>
          <p:cNvSpPr txBox="1">
            <a:spLocks/>
          </p:cNvSpPr>
          <p:nvPr/>
        </p:nvSpPr>
        <p:spPr>
          <a:xfrm>
            <a:off x="762000" y="1269829"/>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50" b="1" dirty="0">
                <a:latin typeface="Avenir Next LT Pro" panose="020B0504020202020204" pitchFamily="34" charset="0"/>
              </a:rPr>
              <a:t>(Partners can adapt this for local distribution)</a:t>
            </a:r>
          </a:p>
        </p:txBody>
      </p:sp>
      <p:sp>
        <p:nvSpPr>
          <p:cNvPr id="3" name="Title 1">
            <a:extLst>
              <a:ext uri="{FF2B5EF4-FFF2-40B4-BE49-F238E27FC236}">
                <a16:creationId xmlns:a16="http://schemas.microsoft.com/office/drawing/2014/main" id="{C1525E65-54D2-09D9-489E-2CB48CF0E3FB}"/>
              </a:ext>
            </a:extLst>
          </p:cNvPr>
          <p:cNvSpPr txBox="1">
            <a:spLocks/>
          </p:cNvSpPr>
          <p:nvPr/>
        </p:nvSpPr>
        <p:spPr>
          <a:xfrm>
            <a:off x="1143606" y="2154907"/>
            <a:ext cx="4778727" cy="413551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400" dirty="0">
                <a:latin typeface="Avenir Next LT Pro" panose="020B0504020202020204" pitchFamily="34" charset="0"/>
              </a:rPr>
              <a:t>Warm Homes: Local Grant – Apply now for free home heating and insulation upgrades. Priority for those most in need.</a:t>
            </a:r>
          </a:p>
          <a:p>
            <a:pPr>
              <a:lnSpc>
                <a:spcPct val="100000"/>
              </a:lnSpc>
            </a:pPr>
            <a:endParaRPr lang="en-GB" sz="1400" dirty="0">
              <a:latin typeface="Avenir Next LT Pro" panose="020B0504020202020204" pitchFamily="34" charset="0"/>
            </a:endParaRPr>
          </a:p>
          <a:p>
            <a:pPr>
              <a:lnSpc>
                <a:spcPct val="100000"/>
              </a:lnSpc>
            </a:pPr>
            <a:r>
              <a:rPr lang="en-GB" sz="1400" dirty="0">
                <a:latin typeface="Avenir Next LT Pro" panose="020B0504020202020204" pitchFamily="34" charset="0"/>
              </a:rPr>
              <a:t>🔗 www.staffordshire.gov.uk/warmerhomes</a:t>
            </a:r>
            <a:endParaRPr lang="en-GB" sz="1400" i="1" dirty="0">
              <a:latin typeface="Avenir Next LT Pro" panose="020B0504020202020204" pitchFamily="34" charset="0"/>
            </a:endParaRPr>
          </a:p>
        </p:txBody>
      </p:sp>
      <p:sp>
        <p:nvSpPr>
          <p:cNvPr id="12" name="Title 1">
            <a:extLst>
              <a:ext uri="{FF2B5EF4-FFF2-40B4-BE49-F238E27FC236}">
                <a16:creationId xmlns:a16="http://schemas.microsoft.com/office/drawing/2014/main" id="{AF00D70A-E90E-46C1-0369-A1946A9113A1}"/>
              </a:ext>
            </a:extLst>
          </p:cNvPr>
          <p:cNvSpPr txBox="1">
            <a:spLocks/>
          </p:cNvSpPr>
          <p:nvPr/>
        </p:nvSpPr>
        <p:spPr>
          <a:xfrm>
            <a:off x="595425" y="6023481"/>
            <a:ext cx="9792584" cy="66245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i="1" dirty="0"/>
              <a:t>📌 Design note: banner visuals – warm indoor photo, Staffordshire Warmer Homes logo, “Apply Now” button graphic..</a:t>
            </a:r>
            <a:endParaRPr lang="en-GB" sz="1300" b="1" dirty="0">
              <a:latin typeface="Avenir Next LT Pro" panose="020B0504020202020204" pitchFamily="34" charset="0"/>
            </a:endParaRPr>
          </a:p>
        </p:txBody>
      </p:sp>
      <p:pic>
        <p:nvPicPr>
          <p:cNvPr id="15" name="Picture 14" descr="A blue background with text&#10;&#10;AI-generated content may be incorrect.">
            <a:extLst>
              <a:ext uri="{FF2B5EF4-FFF2-40B4-BE49-F238E27FC236}">
                <a16:creationId xmlns:a16="http://schemas.microsoft.com/office/drawing/2014/main" id="{0D5D243D-ED88-EE6E-546C-3368B4FB3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454" y="3658163"/>
            <a:ext cx="2575277" cy="2330668"/>
          </a:xfrm>
          <a:prstGeom prst="rect">
            <a:avLst/>
          </a:prstGeom>
        </p:spPr>
      </p:pic>
      <p:sp>
        <p:nvSpPr>
          <p:cNvPr id="9" name="TextBox 8">
            <a:extLst>
              <a:ext uri="{FF2B5EF4-FFF2-40B4-BE49-F238E27FC236}">
                <a16:creationId xmlns:a16="http://schemas.microsoft.com/office/drawing/2014/main" id="{AFD33BC8-FC76-CC79-A440-B4E0F9801762}"/>
              </a:ext>
            </a:extLst>
          </p:cNvPr>
          <p:cNvSpPr txBox="1"/>
          <p:nvPr/>
        </p:nvSpPr>
        <p:spPr>
          <a:xfrm>
            <a:off x="762001" y="1751998"/>
            <a:ext cx="4384158" cy="369332"/>
          </a:xfrm>
          <a:prstGeom prst="rect">
            <a:avLst/>
          </a:prstGeom>
          <a:noFill/>
        </p:spPr>
        <p:txBody>
          <a:bodyPr wrap="square">
            <a:spAutoFit/>
          </a:bodyPr>
          <a:lstStyle/>
          <a:p>
            <a:r>
              <a:rPr lang="en-GB" b="1" i="1" dirty="0"/>
              <a:t>Option 1 – Simple awareness banner</a:t>
            </a:r>
            <a:endParaRPr lang="en-GB" b="1" dirty="0"/>
          </a:p>
        </p:txBody>
      </p:sp>
      <p:cxnSp>
        <p:nvCxnSpPr>
          <p:cNvPr id="10" name="Straight Connector 9">
            <a:extLst>
              <a:ext uri="{FF2B5EF4-FFF2-40B4-BE49-F238E27FC236}">
                <a16:creationId xmlns:a16="http://schemas.microsoft.com/office/drawing/2014/main" id="{EC0B76BA-1BF1-E28E-075C-569C5B5E5546}"/>
              </a:ext>
            </a:extLst>
          </p:cNvPr>
          <p:cNvCxnSpPr>
            <a:cxnSpLocks/>
          </p:cNvCxnSpPr>
          <p:nvPr/>
        </p:nvCxnSpPr>
        <p:spPr>
          <a:xfrm>
            <a:off x="899875" y="2264736"/>
            <a:ext cx="0" cy="850604"/>
          </a:xfrm>
          <a:prstGeom prst="line">
            <a:avLst/>
          </a:prstGeom>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3B1CB37E-355D-C1E8-D813-237C1E5CBAAA}"/>
              </a:ext>
            </a:extLst>
          </p:cNvPr>
          <p:cNvSpPr txBox="1"/>
          <p:nvPr/>
        </p:nvSpPr>
        <p:spPr>
          <a:xfrm>
            <a:off x="6764079" y="1729119"/>
            <a:ext cx="4384158" cy="369332"/>
          </a:xfrm>
          <a:prstGeom prst="rect">
            <a:avLst/>
          </a:prstGeom>
          <a:noFill/>
        </p:spPr>
        <p:txBody>
          <a:bodyPr wrap="square">
            <a:spAutoFit/>
          </a:bodyPr>
          <a:lstStyle/>
          <a:p>
            <a:r>
              <a:rPr lang="en-GB" b="1" i="1" dirty="0"/>
              <a:t>Option 2 – Health and Support Focus</a:t>
            </a:r>
          </a:p>
        </p:txBody>
      </p:sp>
      <p:sp>
        <p:nvSpPr>
          <p:cNvPr id="8" name="Title 1">
            <a:extLst>
              <a:ext uri="{FF2B5EF4-FFF2-40B4-BE49-F238E27FC236}">
                <a16:creationId xmlns:a16="http://schemas.microsoft.com/office/drawing/2014/main" id="{1FC407ED-5B45-46AC-199B-D22E017100F8}"/>
              </a:ext>
            </a:extLst>
          </p:cNvPr>
          <p:cNvSpPr txBox="1">
            <a:spLocks/>
          </p:cNvSpPr>
          <p:nvPr/>
        </p:nvSpPr>
        <p:spPr>
          <a:xfrm>
            <a:off x="7065939" y="2130140"/>
            <a:ext cx="4778727" cy="413551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400" dirty="0">
                <a:latin typeface="Avenir Next LT Pro" panose="020B0504020202020204" pitchFamily="34" charset="0"/>
              </a:rPr>
              <a:t>Cold homes can harm your health. </a:t>
            </a:r>
          </a:p>
          <a:p>
            <a:pPr>
              <a:lnSpc>
                <a:spcPct val="100000"/>
              </a:lnSpc>
            </a:pPr>
            <a:r>
              <a:rPr lang="en-GB" sz="1400" dirty="0">
                <a:latin typeface="Avenir Next LT Pro" panose="020B0504020202020204" pitchFamily="34" charset="0"/>
              </a:rPr>
              <a:t>The Warm Homes: Local Grant is here to help.</a:t>
            </a:r>
          </a:p>
          <a:p>
            <a:pPr>
              <a:lnSpc>
                <a:spcPct val="100000"/>
              </a:lnSpc>
            </a:pPr>
            <a:br>
              <a:rPr lang="en-GB" sz="1400" dirty="0">
                <a:latin typeface="Avenir Next LT Pro" panose="020B0504020202020204" pitchFamily="34" charset="0"/>
              </a:rPr>
            </a:br>
            <a:r>
              <a:rPr lang="en-GB" sz="1400" dirty="0">
                <a:latin typeface="Avenir Next LT Pro" panose="020B0504020202020204" pitchFamily="34" charset="0"/>
              </a:rPr>
              <a:t>Apply now for fully funded home improvements: </a:t>
            </a:r>
          </a:p>
          <a:p>
            <a:pPr>
              <a:lnSpc>
                <a:spcPct val="100000"/>
              </a:lnSpc>
            </a:pPr>
            <a:r>
              <a:rPr lang="en-GB" sz="1400" dirty="0">
                <a:latin typeface="Avenir Next LT Pro" panose="020B0504020202020204" pitchFamily="34" charset="0"/>
              </a:rPr>
              <a:t>🔗 www.staffordshire.gov.uk/warmerhomes</a:t>
            </a:r>
          </a:p>
        </p:txBody>
      </p:sp>
      <p:cxnSp>
        <p:nvCxnSpPr>
          <p:cNvPr id="11" name="Straight Connector 10">
            <a:extLst>
              <a:ext uri="{FF2B5EF4-FFF2-40B4-BE49-F238E27FC236}">
                <a16:creationId xmlns:a16="http://schemas.microsoft.com/office/drawing/2014/main" id="{A19D9AD1-23C1-53EB-97E3-C3E0E317710A}"/>
              </a:ext>
            </a:extLst>
          </p:cNvPr>
          <p:cNvCxnSpPr>
            <a:cxnSpLocks/>
          </p:cNvCxnSpPr>
          <p:nvPr/>
        </p:nvCxnSpPr>
        <p:spPr>
          <a:xfrm>
            <a:off x="6910814" y="2264736"/>
            <a:ext cx="0" cy="850604"/>
          </a:xfrm>
          <a:prstGeom prst="line">
            <a:avLst/>
          </a:prstGeom>
        </p:spPr>
        <p:style>
          <a:lnRef idx="3">
            <a:schemeClr val="accent1"/>
          </a:lnRef>
          <a:fillRef idx="0">
            <a:schemeClr val="accent1"/>
          </a:fillRef>
          <a:effectRef idx="2">
            <a:schemeClr val="accent1"/>
          </a:effectRef>
          <a:fontRef idx="minor">
            <a:schemeClr val="tx1"/>
          </a:fontRef>
        </p:style>
      </p:cxnSp>
      <p:pic>
        <p:nvPicPr>
          <p:cNvPr id="13" name="Picture 12" descr="A blue background with text&#10;&#10;AI-generated content may be incorrect.">
            <a:extLst>
              <a:ext uri="{FF2B5EF4-FFF2-40B4-BE49-F238E27FC236}">
                <a16:creationId xmlns:a16="http://schemas.microsoft.com/office/drawing/2014/main" id="{394537B1-613E-3DC2-656E-B30C3B73F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833" y="3669934"/>
            <a:ext cx="2575277" cy="2330668"/>
          </a:xfrm>
          <a:prstGeom prst="rect">
            <a:avLst/>
          </a:prstGeom>
        </p:spPr>
      </p:pic>
      <p:pic>
        <p:nvPicPr>
          <p:cNvPr id="14" name="Picture 13" descr="An old person sitting in a chair&#10;&#10;AI-generated content may be incorrect.">
            <a:extLst>
              <a:ext uri="{FF2B5EF4-FFF2-40B4-BE49-F238E27FC236}">
                <a16:creationId xmlns:a16="http://schemas.microsoft.com/office/drawing/2014/main" id="{BB0431F4-671A-D28E-7203-DFE541F46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1591" y="3542899"/>
            <a:ext cx="2829219" cy="2371728"/>
          </a:xfrm>
          <a:prstGeom prst="rect">
            <a:avLst/>
          </a:prstGeom>
        </p:spPr>
      </p:pic>
      <p:pic>
        <p:nvPicPr>
          <p:cNvPr id="18" name="Picture 17" descr="A person and person smiling&#10;&#10;AI-generated content may be incorrect.">
            <a:extLst>
              <a:ext uri="{FF2B5EF4-FFF2-40B4-BE49-F238E27FC236}">
                <a16:creationId xmlns:a16="http://schemas.microsoft.com/office/drawing/2014/main" id="{F94B9BAE-21BC-9B21-3600-6FE0C9D76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45" y="3515593"/>
            <a:ext cx="2840219" cy="2380950"/>
          </a:xfrm>
          <a:prstGeom prst="rect">
            <a:avLst/>
          </a:prstGeom>
        </p:spPr>
      </p:pic>
    </p:spTree>
    <p:extLst>
      <p:ext uri="{BB962C8B-B14F-4D97-AF65-F5344CB8AC3E}">
        <p14:creationId xmlns:p14="http://schemas.microsoft.com/office/powerpoint/2010/main" val="346797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E2BD2-1998-5AD9-F08A-06E0BFFB5678}"/>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D6F989F5-8255-E2F4-B0BA-C2B03AA579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CC476B1-F47F-D044-7941-C492596EEF57}"/>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Partner actions and launch timeline</a:t>
            </a:r>
            <a:endParaRPr lang="en-GB" b="1" dirty="0">
              <a:solidFill>
                <a:schemeClr val="accent1"/>
              </a:solidFill>
            </a:endParaRPr>
          </a:p>
        </p:txBody>
      </p:sp>
      <p:sp>
        <p:nvSpPr>
          <p:cNvPr id="5" name="Title 1">
            <a:extLst>
              <a:ext uri="{FF2B5EF4-FFF2-40B4-BE49-F238E27FC236}">
                <a16:creationId xmlns:a16="http://schemas.microsoft.com/office/drawing/2014/main" id="{237AD73A-30FD-12F6-836A-C0A220BA21CA}"/>
              </a:ext>
            </a:extLst>
          </p:cNvPr>
          <p:cNvSpPr txBox="1">
            <a:spLocks/>
          </p:cNvSpPr>
          <p:nvPr/>
        </p:nvSpPr>
        <p:spPr>
          <a:xfrm>
            <a:off x="762000" y="1642995"/>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latin typeface="Avenir Next LT Pro" panose="020B0504020202020204" pitchFamily="34" charset="0"/>
              </a:rPr>
              <a:t>Side-by-side infographic of this table with icons (thermometer, heart, coins, etc)</a:t>
            </a:r>
          </a:p>
        </p:txBody>
      </p:sp>
      <p:sp>
        <p:nvSpPr>
          <p:cNvPr id="9" name="Title 1">
            <a:extLst>
              <a:ext uri="{FF2B5EF4-FFF2-40B4-BE49-F238E27FC236}">
                <a16:creationId xmlns:a16="http://schemas.microsoft.com/office/drawing/2014/main" id="{B27B532C-0333-FA8A-05C1-1454D48A75A8}"/>
              </a:ext>
            </a:extLst>
          </p:cNvPr>
          <p:cNvSpPr txBox="1">
            <a:spLocks/>
          </p:cNvSpPr>
          <p:nvPr/>
        </p:nvSpPr>
        <p:spPr>
          <a:xfrm>
            <a:off x="762000" y="4244125"/>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latin typeface="Avenir Next LT Pro" panose="020B0504020202020204" pitchFamily="34" charset="0"/>
              </a:rPr>
              <a:t>How partners can help</a:t>
            </a:r>
            <a:endParaRPr lang="en-GB" sz="1300" b="1" dirty="0">
              <a:latin typeface="Avenir Next LT Pro" panose="020B0504020202020204" pitchFamily="34" charset="0"/>
            </a:endParaRPr>
          </a:p>
        </p:txBody>
      </p:sp>
      <p:sp>
        <p:nvSpPr>
          <p:cNvPr id="10" name="Title 1">
            <a:extLst>
              <a:ext uri="{FF2B5EF4-FFF2-40B4-BE49-F238E27FC236}">
                <a16:creationId xmlns:a16="http://schemas.microsoft.com/office/drawing/2014/main" id="{163AB1E1-5C93-07EE-452E-B1C3FCF3DB41}"/>
              </a:ext>
            </a:extLst>
          </p:cNvPr>
          <p:cNvSpPr txBox="1">
            <a:spLocks/>
          </p:cNvSpPr>
          <p:nvPr/>
        </p:nvSpPr>
        <p:spPr>
          <a:xfrm>
            <a:off x="761999" y="4558052"/>
            <a:ext cx="9051851" cy="201223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Share the consistent messages </a:t>
            </a:r>
            <a:r>
              <a:rPr lang="en-GB" sz="1300" dirty="0">
                <a:latin typeface="Avenir Next LT Pro" panose="020B0504020202020204" pitchFamily="34" charset="0"/>
              </a:rPr>
              <a:t>on your websites, social media and newsletters.</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Brief frontline staff </a:t>
            </a:r>
            <a:r>
              <a:rPr lang="en-GB" sz="1300" dirty="0">
                <a:latin typeface="Avenir Next LT Pro" panose="020B0504020202020204" pitchFamily="34" charset="0"/>
              </a:rPr>
              <a:t>to confidently explain eligibility and prioritisation.</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Refer eligible residents </a:t>
            </a:r>
            <a:r>
              <a:rPr lang="en-GB" sz="1300" dirty="0">
                <a:latin typeface="Avenir Next LT Pro" panose="020B0504020202020204" pitchFamily="34" charset="0"/>
              </a:rPr>
              <a:t>to apply via the official routes only.</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Avoid raising expectations </a:t>
            </a:r>
            <a:r>
              <a:rPr lang="en-GB" sz="1300" dirty="0">
                <a:latin typeface="Avenir Next LT Pro" panose="020B0504020202020204" pitchFamily="34" charset="0"/>
              </a:rPr>
              <a:t>– reinforce that funding is limited and prioritised.</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Collect case studies </a:t>
            </a:r>
            <a:r>
              <a:rPr lang="en-GB" sz="1300" dirty="0">
                <a:latin typeface="Avenir Next LT Pro" panose="020B0504020202020204" pitchFamily="34" charset="0"/>
              </a:rPr>
              <a:t>and feedback to share with </a:t>
            </a:r>
            <a:r>
              <a:rPr lang="en-GB" sz="1300" dirty="0">
                <a:latin typeface="Avenir Next LT Pro" panose="020B0504020202020204" pitchFamily="34" charset="0"/>
                <a:hlinkClick r:id="rId3"/>
              </a:rPr>
              <a:t>SCC Communications</a:t>
            </a:r>
            <a:r>
              <a:rPr lang="en-GB" sz="1300" dirty="0">
                <a:latin typeface="Avenir Next LT Pro" panose="020B0504020202020204" pitchFamily="34" charset="0"/>
              </a:rPr>
              <a:t>.</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Graphics</a:t>
            </a:r>
            <a:r>
              <a:rPr lang="en-GB" sz="1300" dirty="0">
                <a:latin typeface="Avenir Next LT Pro" panose="020B0504020202020204" pitchFamily="34" charset="0"/>
              </a:rPr>
              <a:t> </a:t>
            </a:r>
            <a:r>
              <a:rPr lang="en-GB" sz="1300" dirty="0">
                <a:latin typeface="Avenir Next LT Pro" panose="020B0504020202020204" pitchFamily="34" charset="0"/>
                <a:hlinkClick r:id="rId4"/>
              </a:rPr>
              <a:t>are available here</a:t>
            </a:r>
            <a:r>
              <a:rPr lang="en-GB" sz="1300" dirty="0">
                <a:latin typeface="Avenir Next LT Pro" panose="020B0504020202020204" pitchFamily="34" charset="0"/>
              </a:rPr>
              <a:t>, but feel free to use your own and localise your content for your needs</a:t>
            </a:r>
          </a:p>
        </p:txBody>
      </p:sp>
      <p:pic>
        <p:nvPicPr>
          <p:cNvPr id="6" name="Picture 5">
            <a:extLst>
              <a:ext uri="{FF2B5EF4-FFF2-40B4-BE49-F238E27FC236}">
                <a16:creationId xmlns:a16="http://schemas.microsoft.com/office/drawing/2014/main" id="{B8388B4E-95D3-268B-2168-CBE8402F926C}"/>
              </a:ext>
            </a:extLst>
          </p:cNvPr>
          <p:cNvPicPr>
            <a:picLocks noChangeAspect="1"/>
          </p:cNvPicPr>
          <p:nvPr/>
        </p:nvPicPr>
        <p:blipFill>
          <a:blip r:embed="rId5"/>
          <a:stretch>
            <a:fillRect/>
          </a:stretch>
        </p:blipFill>
        <p:spPr>
          <a:xfrm>
            <a:off x="678160" y="1371600"/>
            <a:ext cx="7859222" cy="2915057"/>
          </a:xfrm>
          <a:prstGeom prst="rect">
            <a:avLst/>
          </a:prstGeom>
        </p:spPr>
      </p:pic>
      <p:pic>
        <p:nvPicPr>
          <p:cNvPr id="7" name="Picture 6" descr="A group of people sitting on a couch&#10;&#10;AI-generated content may be incorrect.">
            <a:extLst>
              <a:ext uri="{FF2B5EF4-FFF2-40B4-BE49-F238E27FC236}">
                <a16:creationId xmlns:a16="http://schemas.microsoft.com/office/drawing/2014/main" id="{C5957A16-2CB2-157B-31F1-55784CD36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965" y="1063541"/>
            <a:ext cx="2949802" cy="2472813"/>
          </a:xfrm>
          <a:prstGeom prst="rect">
            <a:avLst/>
          </a:prstGeom>
        </p:spPr>
      </p:pic>
      <p:pic>
        <p:nvPicPr>
          <p:cNvPr id="11" name="Picture 10" descr="A small house on a radiator&#10;&#10;AI-generated content may be incorrect.">
            <a:extLst>
              <a:ext uri="{FF2B5EF4-FFF2-40B4-BE49-F238E27FC236}">
                <a16:creationId xmlns:a16="http://schemas.microsoft.com/office/drawing/2014/main" id="{B57AA31C-0A97-813F-7775-3A48905C3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0965" y="3757476"/>
            <a:ext cx="2949802" cy="2472813"/>
          </a:xfrm>
          <a:prstGeom prst="rect">
            <a:avLst/>
          </a:prstGeom>
        </p:spPr>
      </p:pic>
    </p:spTree>
    <p:extLst>
      <p:ext uri="{BB962C8B-B14F-4D97-AF65-F5344CB8AC3E}">
        <p14:creationId xmlns:p14="http://schemas.microsoft.com/office/powerpoint/2010/main" val="2176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5885-0730-C2DE-87E1-4D902055741C}"/>
            </a:ext>
          </a:extLst>
        </p:cNvPr>
        <p:cNvGrpSpPr/>
        <p:nvPr/>
      </p:nvGrpSpPr>
      <p:grpSpPr>
        <a:xfrm>
          <a:off x="0" y="0"/>
          <a:ext cx="0" cy="0"/>
          <a:chOff x="0" y="0"/>
          <a:chExt cx="0" cy="0"/>
        </a:xfrm>
      </p:grpSpPr>
      <p:pic>
        <p:nvPicPr>
          <p:cNvPr id="3" name="Picture 2" descr="A blue and white background with white text&#10;&#10;AI-generated content may be incorrect.">
            <a:extLst>
              <a:ext uri="{FF2B5EF4-FFF2-40B4-BE49-F238E27FC236}">
                <a16:creationId xmlns:a16="http://schemas.microsoft.com/office/drawing/2014/main" id="{99DA8F67-529F-AA96-3798-5A75461F8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EC9B532-8958-2E1E-D68C-921CF7B6CEA3}"/>
              </a:ext>
            </a:extLst>
          </p:cNvPr>
          <p:cNvSpPr txBox="1">
            <a:spLocks/>
          </p:cNvSpPr>
          <p:nvPr/>
        </p:nvSpPr>
        <p:spPr>
          <a:xfrm>
            <a:off x="1155700" y="1587810"/>
            <a:ext cx="9144000" cy="129063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solidFill>
                  <a:schemeClr val="bg1"/>
                </a:solidFill>
                <a:latin typeface="Avenir Next LT Pro" panose="020B0504020202020204" pitchFamily="34" charset="0"/>
              </a:rPr>
              <a:t>Staffordshire Warmer Homes</a:t>
            </a:r>
          </a:p>
          <a:p>
            <a:r>
              <a:rPr lang="en-GB" sz="2800" dirty="0">
                <a:solidFill>
                  <a:schemeClr val="bg1"/>
                </a:solidFill>
                <a:latin typeface="Avenir Next LT Pro" panose="020B0504020202020204" pitchFamily="34" charset="0"/>
              </a:rPr>
              <a:t>Warmer Homes Local Grant (WH:LG)</a:t>
            </a:r>
          </a:p>
        </p:txBody>
      </p:sp>
      <p:sp>
        <p:nvSpPr>
          <p:cNvPr id="5" name="Title 1">
            <a:extLst>
              <a:ext uri="{FF2B5EF4-FFF2-40B4-BE49-F238E27FC236}">
                <a16:creationId xmlns:a16="http://schemas.microsoft.com/office/drawing/2014/main" id="{EC306417-A107-3E02-934D-0FFC5AE956D2}"/>
              </a:ext>
            </a:extLst>
          </p:cNvPr>
          <p:cNvSpPr txBox="1">
            <a:spLocks/>
          </p:cNvSpPr>
          <p:nvPr/>
        </p:nvSpPr>
        <p:spPr>
          <a:xfrm>
            <a:off x="1155700" y="2554757"/>
            <a:ext cx="9144000" cy="43251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latin typeface="Avenir Next LT Pro" panose="020B0504020202020204" pitchFamily="34" charset="0"/>
              </a:rPr>
              <a:t>Contacts</a:t>
            </a:r>
          </a:p>
        </p:txBody>
      </p:sp>
      <p:sp>
        <p:nvSpPr>
          <p:cNvPr id="6" name="Title 1">
            <a:extLst>
              <a:ext uri="{FF2B5EF4-FFF2-40B4-BE49-F238E27FC236}">
                <a16:creationId xmlns:a16="http://schemas.microsoft.com/office/drawing/2014/main" id="{408E6001-ACBD-6C9B-F94C-739071845EFF}"/>
              </a:ext>
            </a:extLst>
          </p:cNvPr>
          <p:cNvSpPr txBox="1">
            <a:spLocks/>
          </p:cNvSpPr>
          <p:nvPr/>
        </p:nvSpPr>
        <p:spPr>
          <a:xfrm>
            <a:off x="1155700" y="2920599"/>
            <a:ext cx="9997853" cy="271550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b="1" dirty="0">
                <a:solidFill>
                  <a:schemeClr val="bg1"/>
                </a:solidFill>
                <a:latin typeface="Avenir Next LT Pro" panose="020B0504020202020204" pitchFamily="34" charset="0"/>
              </a:rPr>
              <a:t>Programme lead: </a:t>
            </a:r>
            <a:r>
              <a:rPr lang="en-GB" sz="1600" dirty="0">
                <a:solidFill>
                  <a:schemeClr val="bg1"/>
                </a:solidFill>
                <a:latin typeface="Avenir Next LT Pro" panose="020B0504020202020204" pitchFamily="34" charset="0"/>
              </a:rPr>
              <a:t>Staffordshire County Council – Public Health</a:t>
            </a:r>
          </a:p>
          <a:p>
            <a:pPr>
              <a:lnSpc>
                <a:spcPct val="100000"/>
              </a:lnSpc>
            </a:pPr>
            <a:r>
              <a:rPr lang="en-GB" sz="1600" dirty="0">
                <a:solidFill>
                  <a:schemeClr val="bg1"/>
                </a:solidFill>
                <a:latin typeface="Avenir Next LT Pro" panose="020B0504020202020204" pitchFamily="34" charset="0"/>
              </a:rPr>
              <a:t>📧 SWHTeam@staffordshire.gov.uk </a:t>
            </a:r>
          </a:p>
          <a:p>
            <a:pPr>
              <a:lnSpc>
                <a:spcPct val="100000"/>
              </a:lnSpc>
            </a:pPr>
            <a:r>
              <a:rPr lang="en-GB" sz="1600" dirty="0">
                <a:solidFill>
                  <a:schemeClr val="bg1"/>
                </a:solidFill>
                <a:latin typeface="Avenir Next LT Pro" panose="020B0504020202020204" pitchFamily="34" charset="0"/>
              </a:rPr>
              <a:t>☎️ 01785 895089 / 01785 276707</a:t>
            </a:r>
          </a:p>
          <a:p>
            <a:pPr>
              <a:lnSpc>
                <a:spcPct val="100000"/>
              </a:lnSpc>
            </a:pPr>
            <a:endParaRPr lang="en-GB" sz="1600" dirty="0">
              <a:solidFill>
                <a:schemeClr val="bg1"/>
              </a:solidFill>
              <a:latin typeface="Avenir Next LT Pro" panose="020B0504020202020204" pitchFamily="34" charset="0"/>
            </a:endParaRPr>
          </a:p>
          <a:p>
            <a:pPr>
              <a:lnSpc>
                <a:spcPct val="100000"/>
              </a:lnSpc>
            </a:pPr>
            <a:r>
              <a:rPr lang="en-GB" sz="1600" b="1" dirty="0">
                <a:solidFill>
                  <a:schemeClr val="bg1"/>
                </a:solidFill>
                <a:latin typeface="Avenir Next LT Pro" panose="020B0504020202020204" pitchFamily="34" charset="0"/>
              </a:rPr>
              <a:t>Delivery partner: </a:t>
            </a:r>
            <a:r>
              <a:rPr lang="en-GB" sz="1600" dirty="0">
                <a:solidFill>
                  <a:schemeClr val="bg1"/>
                </a:solidFill>
                <a:latin typeface="Avenir Next LT Pro" panose="020B0504020202020204" pitchFamily="34" charset="0"/>
              </a:rPr>
              <a:t>Community Home Solutions </a:t>
            </a:r>
          </a:p>
          <a:p>
            <a:pPr>
              <a:lnSpc>
                <a:spcPct val="100000"/>
              </a:lnSpc>
            </a:pPr>
            <a:r>
              <a:rPr lang="en-GB" sz="1600" dirty="0">
                <a:solidFill>
                  <a:schemeClr val="bg1"/>
                </a:solidFill>
                <a:latin typeface="Avenir Next LT Pro" panose="020B0504020202020204" pitchFamily="34" charset="0"/>
              </a:rPr>
              <a:t>📧 </a:t>
            </a:r>
            <a:r>
              <a:rPr lang="en-GB" sz="1600" dirty="0">
                <a:solidFill>
                  <a:schemeClr val="bg1"/>
                </a:solidFill>
                <a:latin typeface="Avenir Next LT Pro" panose="020B0504020202020204" pitchFamily="34" charset="0"/>
                <a:hlinkClick r:id="rId3"/>
              </a:rPr>
              <a:t>info@communityhomesolutions.co.uk</a:t>
            </a:r>
            <a:endParaRPr lang="en-GB" sz="1600" dirty="0">
              <a:solidFill>
                <a:schemeClr val="bg1"/>
              </a:solidFill>
              <a:latin typeface="Avenir Next LT Pro" panose="020B0504020202020204" pitchFamily="34" charset="0"/>
            </a:endParaRPr>
          </a:p>
          <a:p>
            <a:pPr>
              <a:lnSpc>
                <a:spcPct val="100000"/>
              </a:lnSpc>
            </a:pPr>
            <a:r>
              <a:rPr lang="en-GB" sz="1600" dirty="0">
                <a:solidFill>
                  <a:schemeClr val="bg1"/>
                </a:solidFill>
                <a:latin typeface="Avenir Next LT Pro" panose="020B0504020202020204" pitchFamily="34" charset="0"/>
              </a:rPr>
              <a:t>☎️ 0115 718 1822</a:t>
            </a:r>
          </a:p>
          <a:p>
            <a:pPr>
              <a:lnSpc>
                <a:spcPct val="100000"/>
              </a:lnSpc>
            </a:pPr>
            <a:endParaRPr lang="en-GB" sz="1600" dirty="0">
              <a:solidFill>
                <a:schemeClr val="bg1"/>
              </a:solidFill>
              <a:latin typeface="Avenir Next LT Pro" panose="020B0504020202020204" pitchFamily="34" charset="0"/>
            </a:endParaRPr>
          </a:p>
          <a:p>
            <a:pPr>
              <a:lnSpc>
                <a:spcPct val="100000"/>
              </a:lnSpc>
            </a:pPr>
            <a:r>
              <a:rPr lang="en-GB" sz="1600" b="1" dirty="0">
                <a:solidFill>
                  <a:schemeClr val="bg1"/>
                </a:solidFill>
                <a:latin typeface="Avenir Next LT Pro" panose="020B0504020202020204" pitchFamily="34" charset="0"/>
              </a:rPr>
              <a:t>Main web address</a:t>
            </a:r>
          </a:p>
          <a:p>
            <a:pPr>
              <a:lnSpc>
                <a:spcPct val="100000"/>
              </a:lnSpc>
            </a:pPr>
            <a:r>
              <a:rPr lang="en-GB" sz="1600" dirty="0">
                <a:solidFill>
                  <a:schemeClr val="bg1"/>
                </a:solidFill>
                <a:latin typeface="Avenir Next LT Pro" panose="020B0504020202020204" pitchFamily="34" charset="0"/>
              </a:rPr>
              <a:t>www.staffordshire.gov.uk/warmerhomes</a:t>
            </a:r>
          </a:p>
        </p:txBody>
      </p:sp>
    </p:spTree>
    <p:extLst>
      <p:ext uri="{BB962C8B-B14F-4D97-AF65-F5344CB8AC3E}">
        <p14:creationId xmlns:p14="http://schemas.microsoft.com/office/powerpoint/2010/main" val="240032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832D-DC72-CA10-CE7C-DBAFA87ADF03}"/>
            </a:ext>
          </a:extLst>
        </p:cNvPr>
        <p:cNvGrpSpPr/>
        <p:nvPr/>
      </p:nvGrpSpPr>
      <p:grpSpPr>
        <a:xfrm>
          <a:off x="0" y="0"/>
          <a:ext cx="0" cy="0"/>
          <a:chOff x="0" y="0"/>
          <a:chExt cx="0" cy="0"/>
        </a:xfrm>
      </p:grpSpPr>
      <p:pic>
        <p:nvPicPr>
          <p:cNvPr id="9" name="Picture 8" descr="A blue screen with white text&#10;&#10;AI-generated content may be incorrect.">
            <a:extLst>
              <a:ext uri="{FF2B5EF4-FFF2-40B4-BE49-F238E27FC236}">
                <a16:creationId xmlns:a16="http://schemas.microsoft.com/office/drawing/2014/main" id="{6A7738EF-38B6-8281-5CF8-67502A38322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101A213-054D-27F5-3AE0-B0B7D6F02F59}"/>
              </a:ext>
            </a:extLst>
          </p:cNvPr>
          <p:cNvSpPr txBox="1">
            <a:spLocks/>
          </p:cNvSpPr>
          <p:nvPr/>
        </p:nvSpPr>
        <p:spPr>
          <a:xfrm>
            <a:off x="762000" y="943373"/>
            <a:ext cx="11201400" cy="713975"/>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Staffordshire Warmer Homes – Warm Homes: Local Grant Year 1 2025/26</a:t>
            </a:r>
            <a:endParaRPr lang="en-GB" b="1" dirty="0">
              <a:solidFill>
                <a:schemeClr val="bg1"/>
              </a:solidFill>
            </a:endParaRPr>
          </a:p>
        </p:txBody>
      </p:sp>
      <p:sp>
        <p:nvSpPr>
          <p:cNvPr id="5" name="Title 1">
            <a:extLst>
              <a:ext uri="{FF2B5EF4-FFF2-40B4-BE49-F238E27FC236}">
                <a16:creationId xmlns:a16="http://schemas.microsoft.com/office/drawing/2014/main" id="{3B2BDFCC-74B0-67E6-63DB-B782709925A5}"/>
              </a:ext>
            </a:extLst>
          </p:cNvPr>
          <p:cNvSpPr txBox="1">
            <a:spLocks/>
          </p:cNvSpPr>
          <p:nvPr/>
        </p:nvSpPr>
        <p:spPr>
          <a:xfrm>
            <a:off x="762000" y="1371600"/>
            <a:ext cx="8610600"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rPr>
              <a:t>Helping residents heat their homes for less - safely, fairly and together.</a:t>
            </a:r>
            <a:endParaRPr lang="en-GB" sz="3600" b="1" dirty="0">
              <a:solidFill>
                <a:schemeClr val="bg1"/>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420EB0A0-33BC-6F2B-0331-2D93AB13A596}"/>
              </a:ext>
            </a:extLst>
          </p:cNvPr>
          <p:cNvCxnSpPr>
            <a:cxnSpLocks/>
          </p:cNvCxnSpPr>
          <p:nvPr/>
        </p:nvCxnSpPr>
        <p:spPr>
          <a:xfrm>
            <a:off x="930564" y="2735461"/>
            <a:ext cx="0" cy="186690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itle 1">
            <a:extLst>
              <a:ext uri="{FF2B5EF4-FFF2-40B4-BE49-F238E27FC236}">
                <a16:creationId xmlns:a16="http://schemas.microsoft.com/office/drawing/2014/main" id="{5BED74E2-3439-9BAC-26B9-EDE911A3ED48}"/>
              </a:ext>
            </a:extLst>
          </p:cNvPr>
          <p:cNvSpPr txBox="1">
            <a:spLocks/>
          </p:cNvSpPr>
          <p:nvPr/>
        </p:nvSpPr>
        <p:spPr>
          <a:xfrm>
            <a:off x="2667000" y="2658269"/>
            <a:ext cx="4440381" cy="28475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dirty="0">
                <a:solidFill>
                  <a:schemeClr val="bg1"/>
                </a:solidFill>
                <a:latin typeface="Avenir Next LT Pro" panose="020B0504020202020204" pitchFamily="34" charset="0"/>
              </a:rPr>
              <a:t>“Keeping Staffordshire’s residents warm and well through the winter is one of our top public health priorities.</a:t>
            </a:r>
          </a:p>
          <a:p>
            <a:pPr>
              <a:lnSpc>
                <a:spcPct val="110000"/>
              </a:lnSpc>
            </a:pPr>
            <a:br>
              <a:rPr lang="en-GB" sz="1400" dirty="0">
                <a:solidFill>
                  <a:schemeClr val="bg1"/>
                </a:solidFill>
                <a:latin typeface="Avenir Next LT Pro" panose="020B0504020202020204" pitchFamily="34" charset="0"/>
              </a:rPr>
            </a:br>
            <a:r>
              <a:rPr lang="en-GB" sz="1400" dirty="0">
                <a:solidFill>
                  <a:schemeClr val="bg1"/>
                </a:solidFill>
                <a:latin typeface="Avenir Next LT Pro" panose="020B0504020202020204" pitchFamily="34" charset="0"/>
              </a:rPr>
              <a:t>The new </a:t>
            </a:r>
            <a:r>
              <a:rPr lang="en-GB" sz="1400" b="1" dirty="0">
                <a:solidFill>
                  <a:schemeClr val="bg1"/>
                </a:solidFill>
                <a:latin typeface="Avenir Next LT Pro" panose="020B0504020202020204" pitchFamily="34" charset="0"/>
              </a:rPr>
              <a:t>Warm Homes: Local Grant </a:t>
            </a:r>
            <a:r>
              <a:rPr lang="en-GB" sz="1400" dirty="0">
                <a:solidFill>
                  <a:schemeClr val="bg1"/>
                </a:solidFill>
                <a:latin typeface="Avenir Next LT Pro" panose="020B0504020202020204" pitchFamily="34" charset="0"/>
              </a:rPr>
              <a:t>helps us focus support where it’s needed most - making homes warmer, healthier and more affordable to heat.</a:t>
            </a:r>
          </a:p>
          <a:p>
            <a:pPr>
              <a:lnSpc>
                <a:spcPct val="110000"/>
              </a:lnSpc>
            </a:pPr>
            <a:endParaRPr lang="en-GB" sz="1400" dirty="0">
              <a:solidFill>
                <a:schemeClr val="bg1"/>
              </a:solidFill>
              <a:latin typeface="Avenir Next LT Pro" panose="020B0504020202020204" pitchFamily="34" charset="0"/>
            </a:endParaRPr>
          </a:p>
          <a:p>
            <a:pPr>
              <a:lnSpc>
                <a:spcPct val="110000"/>
              </a:lnSpc>
            </a:pPr>
            <a:r>
              <a:rPr lang="en-GB" sz="1400" dirty="0">
                <a:solidFill>
                  <a:schemeClr val="bg1"/>
                </a:solidFill>
                <a:latin typeface="Avenir Next LT Pro" panose="020B0504020202020204" pitchFamily="34" charset="0"/>
              </a:rPr>
              <a:t>Working with our district councils, Community Home Solutions and local partners, we can tackle fuel poverty across Staffordshire in a joined-up way.”</a:t>
            </a:r>
          </a:p>
        </p:txBody>
      </p:sp>
      <p:pic>
        <p:nvPicPr>
          <p:cNvPr id="21" name="Picture 20" descr="A blue background with text&#10;&#10;AI-generated content may be incorrect.">
            <a:extLst>
              <a:ext uri="{FF2B5EF4-FFF2-40B4-BE49-F238E27FC236}">
                <a16:creationId xmlns:a16="http://schemas.microsoft.com/office/drawing/2014/main" id="{CB7BCAB2-D14E-312A-2D25-827838900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617" y="2735461"/>
            <a:ext cx="1169712" cy="1172565"/>
          </a:xfrm>
          <a:prstGeom prst="rect">
            <a:avLst/>
          </a:prstGeom>
        </p:spPr>
      </p:pic>
      <p:sp>
        <p:nvSpPr>
          <p:cNvPr id="22" name="Title 1">
            <a:extLst>
              <a:ext uri="{FF2B5EF4-FFF2-40B4-BE49-F238E27FC236}">
                <a16:creationId xmlns:a16="http://schemas.microsoft.com/office/drawing/2014/main" id="{B2F36B43-84E3-75EE-BC35-368B4E7F0F0C}"/>
              </a:ext>
            </a:extLst>
          </p:cNvPr>
          <p:cNvSpPr txBox="1">
            <a:spLocks/>
          </p:cNvSpPr>
          <p:nvPr/>
        </p:nvSpPr>
        <p:spPr>
          <a:xfrm>
            <a:off x="2670480" y="5199838"/>
            <a:ext cx="3937000" cy="790178"/>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endParaRPr lang="en-GB" sz="1400" b="1" dirty="0">
              <a:solidFill>
                <a:schemeClr val="bg1"/>
              </a:solidFill>
              <a:latin typeface="Avenir Next LT Pro" panose="020B0504020202020204" pitchFamily="34" charset="0"/>
            </a:endParaRPr>
          </a:p>
          <a:p>
            <a:pPr>
              <a:lnSpc>
                <a:spcPct val="110000"/>
              </a:lnSpc>
            </a:pPr>
            <a:r>
              <a:rPr lang="en-GB" sz="1400" b="1" dirty="0">
                <a:solidFill>
                  <a:schemeClr val="bg1"/>
                </a:solidFill>
                <a:latin typeface="Avenir Next LT Pro" panose="020B0504020202020204" pitchFamily="34" charset="0"/>
              </a:rPr>
              <a:t>Cllr Martin Rogerson, Cabinet Member for Health and Care, Staffordshire County Council</a:t>
            </a:r>
          </a:p>
        </p:txBody>
      </p:sp>
      <p:pic>
        <p:nvPicPr>
          <p:cNvPr id="3" name="Picture 2" descr="A person in a suit and tie&#10;&#10;AI-generated content may be incorrect.">
            <a:extLst>
              <a:ext uri="{FF2B5EF4-FFF2-40B4-BE49-F238E27FC236}">
                <a16:creationId xmlns:a16="http://schemas.microsoft.com/office/drawing/2014/main" id="{6CA1AA1E-2B67-4476-732E-E39E44628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266" y="2796203"/>
            <a:ext cx="1167273" cy="1167273"/>
          </a:xfrm>
          <a:prstGeom prst="rect">
            <a:avLst/>
          </a:prstGeom>
        </p:spPr>
      </p:pic>
      <p:sp>
        <p:nvSpPr>
          <p:cNvPr id="8" name="Rectangle 7">
            <a:extLst>
              <a:ext uri="{FF2B5EF4-FFF2-40B4-BE49-F238E27FC236}">
                <a16:creationId xmlns:a16="http://schemas.microsoft.com/office/drawing/2014/main" id="{CE63CFD0-55B6-C637-EC36-829D8EDD5D53}"/>
              </a:ext>
            </a:extLst>
          </p:cNvPr>
          <p:cNvSpPr/>
          <p:nvPr/>
        </p:nvSpPr>
        <p:spPr>
          <a:xfrm>
            <a:off x="8102834" y="2660448"/>
            <a:ext cx="3674806" cy="31791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and person smiling&#10;&#10;AI-generated content may be incorrect.">
            <a:extLst>
              <a:ext uri="{FF2B5EF4-FFF2-40B4-BE49-F238E27FC236}">
                <a16:creationId xmlns:a16="http://schemas.microsoft.com/office/drawing/2014/main" id="{5817BB90-9FB0-4583-F2F2-E8B83EEA9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898" y="2735461"/>
            <a:ext cx="3674806" cy="3179542"/>
          </a:xfrm>
          <a:prstGeom prst="rect">
            <a:avLst/>
          </a:prstGeom>
        </p:spPr>
      </p:pic>
      <p:pic>
        <p:nvPicPr>
          <p:cNvPr id="15" name="Picture 14" descr="A person and person looking at a piece of art&#10;&#10;AI-generated content may be incorrect.">
            <a:extLst>
              <a:ext uri="{FF2B5EF4-FFF2-40B4-BE49-F238E27FC236}">
                <a16:creationId xmlns:a16="http://schemas.microsoft.com/office/drawing/2014/main" id="{2728C7A3-5D5D-EB36-926E-E150CFC089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215" y="2735461"/>
            <a:ext cx="3821390" cy="3203463"/>
          </a:xfrm>
          <a:prstGeom prst="rect">
            <a:avLst/>
          </a:prstGeom>
        </p:spPr>
      </p:pic>
    </p:spTree>
    <p:extLst>
      <p:ext uri="{BB962C8B-B14F-4D97-AF65-F5344CB8AC3E}">
        <p14:creationId xmlns:p14="http://schemas.microsoft.com/office/powerpoint/2010/main" val="224022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EE95B-B984-4D7C-BE7F-C2DD5D25B7A6}"/>
            </a:ext>
          </a:extLst>
        </p:cNvPr>
        <p:cNvGrpSpPr/>
        <p:nvPr/>
      </p:nvGrpSpPr>
      <p:grpSpPr>
        <a:xfrm>
          <a:off x="0" y="0"/>
          <a:ext cx="0" cy="0"/>
          <a:chOff x="0" y="0"/>
          <a:chExt cx="0" cy="0"/>
        </a:xfrm>
      </p:grpSpPr>
      <p:pic>
        <p:nvPicPr>
          <p:cNvPr id="9" name="Picture 8" descr="A blue screen with white text&#10;&#10;AI-generated content may be incorrect.">
            <a:extLst>
              <a:ext uri="{FF2B5EF4-FFF2-40B4-BE49-F238E27FC236}">
                <a16:creationId xmlns:a16="http://schemas.microsoft.com/office/drawing/2014/main" id="{594F554A-EC68-FDF1-88CB-A32FA912CE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5CE8868-4AB7-57EA-D589-8BDD4BFDD1E8}"/>
              </a:ext>
            </a:extLst>
          </p:cNvPr>
          <p:cNvSpPr txBox="1">
            <a:spLocks/>
          </p:cNvSpPr>
          <p:nvPr/>
        </p:nvSpPr>
        <p:spPr>
          <a:xfrm>
            <a:off x="762000" y="943373"/>
            <a:ext cx="9144000" cy="428227"/>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Staffordshire Warmer Homes – Warm Homes: Local Grant 2025/26</a:t>
            </a:r>
            <a:endParaRPr lang="en-GB" b="1" dirty="0">
              <a:solidFill>
                <a:schemeClr val="bg1"/>
              </a:solidFill>
            </a:endParaRPr>
          </a:p>
        </p:txBody>
      </p:sp>
      <p:sp>
        <p:nvSpPr>
          <p:cNvPr id="5" name="Title 1">
            <a:extLst>
              <a:ext uri="{FF2B5EF4-FFF2-40B4-BE49-F238E27FC236}">
                <a16:creationId xmlns:a16="http://schemas.microsoft.com/office/drawing/2014/main" id="{1E06FEC7-1830-8CA4-758D-B3224024E63A}"/>
              </a:ext>
            </a:extLst>
          </p:cNvPr>
          <p:cNvSpPr txBox="1">
            <a:spLocks/>
          </p:cNvSpPr>
          <p:nvPr/>
        </p:nvSpPr>
        <p:spPr>
          <a:xfrm>
            <a:off x="762000" y="1371600"/>
            <a:ext cx="10985500"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bg1"/>
                </a:solidFill>
              </a:rPr>
              <a:t>Together we’re making Staffordshire’s homes warmer, healthier and more affordable to heat.</a:t>
            </a:r>
            <a:endParaRPr lang="en-GB" sz="3600" b="1" dirty="0">
              <a:solidFill>
                <a:schemeClr val="bg1"/>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D6B57AE7-1DF3-6C4B-C9B4-B5BB48DF0AA4}"/>
              </a:ext>
            </a:extLst>
          </p:cNvPr>
          <p:cNvCxnSpPr>
            <a:cxnSpLocks/>
          </p:cNvCxnSpPr>
          <p:nvPr/>
        </p:nvCxnSpPr>
        <p:spPr>
          <a:xfrm>
            <a:off x="930564" y="2735461"/>
            <a:ext cx="0" cy="1866900"/>
          </a:xfrm>
          <a:prstGeom prst="line">
            <a:avLst/>
          </a:prstGeom>
        </p:spPr>
        <p:style>
          <a:lnRef idx="3">
            <a:schemeClr val="accent1"/>
          </a:lnRef>
          <a:fillRef idx="0">
            <a:schemeClr val="accent1"/>
          </a:fillRef>
          <a:effectRef idx="2">
            <a:schemeClr val="accent1"/>
          </a:effectRef>
          <a:fontRef idx="minor">
            <a:schemeClr val="tx1"/>
          </a:fontRef>
        </p:style>
      </p:cxnSp>
      <p:sp>
        <p:nvSpPr>
          <p:cNvPr id="12" name="Title 1">
            <a:extLst>
              <a:ext uri="{FF2B5EF4-FFF2-40B4-BE49-F238E27FC236}">
                <a16:creationId xmlns:a16="http://schemas.microsoft.com/office/drawing/2014/main" id="{CFCFC729-4D22-3719-5A91-2367CB3964FC}"/>
              </a:ext>
            </a:extLst>
          </p:cNvPr>
          <p:cNvSpPr txBox="1">
            <a:spLocks/>
          </p:cNvSpPr>
          <p:nvPr/>
        </p:nvSpPr>
        <p:spPr>
          <a:xfrm>
            <a:off x="2451099" y="2658268"/>
            <a:ext cx="5708651" cy="32486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dirty="0">
                <a:solidFill>
                  <a:schemeClr val="bg1"/>
                </a:solidFill>
                <a:latin typeface="Avenir Next LT Pro" panose="020B0504020202020204" pitchFamily="34" charset="0"/>
              </a:rPr>
              <a:t>“Cold homes can seriously harm health, increasing the risk of respiratory and heart illness and even hospital admissions.</a:t>
            </a:r>
          </a:p>
          <a:p>
            <a:pPr>
              <a:lnSpc>
                <a:spcPct val="110000"/>
              </a:lnSpc>
            </a:pPr>
            <a:endParaRPr lang="en-GB" sz="1400" dirty="0">
              <a:solidFill>
                <a:schemeClr val="bg1"/>
              </a:solidFill>
              <a:latin typeface="Avenir Next LT Pro" panose="020B0504020202020204" pitchFamily="34" charset="0"/>
            </a:endParaRPr>
          </a:p>
          <a:p>
            <a:pPr>
              <a:lnSpc>
                <a:spcPct val="110000"/>
              </a:lnSpc>
            </a:pPr>
            <a:r>
              <a:rPr lang="en-GB" sz="1400" b="1" dirty="0">
                <a:solidFill>
                  <a:schemeClr val="bg1"/>
                </a:solidFill>
                <a:latin typeface="Avenir Next LT Pro" panose="020B0504020202020204" pitchFamily="34" charset="0"/>
              </a:rPr>
              <a:t>The Warm Homes: Local Grant </a:t>
            </a:r>
            <a:r>
              <a:rPr lang="en-GB" sz="1400" dirty="0">
                <a:solidFill>
                  <a:schemeClr val="bg1"/>
                </a:solidFill>
                <a:latin typeface="Avenir Next LT Pro" panose="020B0504020202020204" pitchFamily="34" charset="0"/>
              </a:rPr>
              <a:t>builds on our successful </a:t>
            </a:r>
            <a:r>
              <a:rPr lang="en-GB" sz="1400" b="1" dirty="0">
                <a:solidFill>
                  <a:schemeClr val="bg1"/>
                </a:solidFill>
                <a:latin typeface="Avenir Next LT Pro" panose="020B0504020202020204" pitchFamily="34" charset="0"/>
              </a:rPr>
              <a:t>Staffordshire Warmer Homes </a:t>
            </a:r>
            <a:r>
              <a:rPr lang="en-GB" sz="1400" dirty="0">
                <a:solidFill>
                  <a:schemeClr val="bg1"/>
                </a:solidFill>
                <a:latin typeface="Avenir Next LT Pro" panose="020B0504020202020204" pitchFamily="34" charset="0"/>
              </a:rPr>
              <a:t>programme, targeting our residents most affected by fuel poverty and energy inefficient housing.</a:t>
            </a:r>
          </a:p>
          <a:p>
            <a:pPr>
              <a:lnSpc>
                <a:spcPct val="110000"/>
              </a:lnSpc>
            </a:pPr>
            <a:endParaRPr lang="en-GB" sz="1400" dirty="0">
              <a:solidFill>
                <a:schemeClr val="bg1"/>
              </a:solidFill>
              <a:latin typeface="Avenir Next LT Pro" panose="020B0504020202020204" pitchFamily="34" charset="0"/>
            </a:endParaRPr>
          </a:p>
          <a:p>
            <a:pPr>
              <a:lnSpc>
                <a:spcPct val="110000"/>
              </a:lnSpc>
            </a:pPr>
            <a:r>
              <a:rPr lang="en-GB" sz="1400" dirty="0">
                <a:solidFill>
                  <a:schemeClr val="bg1"/>
                </a:solidFill>
                <a:latin typeface="Avenir Next LT Pro" panose="020B0504020202020204" pitchFamily="34" charset="0"/>
              </a:rPr>
              <a:t>This briefing pack provides key information, consistent messages and ready-to-use tools for all our partners. </a:t>
            </a:r>
          </a:p>
          <a:p>
            <a:pPr>
              <a:lnSpc>
                <a:spcPct val="110000"/>
              </a:lnSpc>
            </a:pPr>
            <a:endParaRPr lang="en-GB" sz="1400" dirty="0">
              <a:solidFill>
                <a:schemeClr val="bg1"/>
              </a:solidFill>
              <a:latin typeface="Avenir Next LT Pro" panose="020B0504020202020204" pitchFamily="34" charset="0"/>
            </a:endParaRPr>
          </a:p>
          <a:p>
            <a:pPr>
              <a:lnSpc>
                <a:spcPct val="110000"/>
              </a:lnSpc>
            </a:pPr>
            <a:r>
              <a:rPr lang="en-GB" sz="1400" dirty="0">
                <a:solidFill>
                  <a:schemeClr val="bg1"/>
                </a:solidFill>
                <a:latin typeface="Avenir Next LT Pro" panose="020B0504020202020204" pitchFamily="34" charset="0"/>
              </a:rPr>
              <a:t>Together, we can help ensure Staffordshire residents know where to turn for trusted local support - and that help reaches those who need it most.”</a:t>
            </a:r>
          </a:p>
        </p:txBody>
      </p:sp>
      <p:sp>
        <p:nvSpPr>
          <p:cNvPr id="18" name="Rectangle 17">
            <a:extLst>
              <a:ext uri="{FF2B5EF4-FFF2-40B4-BE49-F238E27FC236}">
                <a16:creationId xmlns:a16="http://schemas.microsoft.com/office/drawing/2014/main" id="{3BE08C93-E1D2-EA4C-59D3-A66C07163A1F}"/>
              </a:ext>
            </a:extLst>
          </p:cNvPr>
          <p:cNvSpPr/>
          <p:nvPr/>
        </p:nvSpPr>
        <p:spPr>
          <a:xfrm>
            <a:off x="8652067" y="2654827"/>
            <a:ext cx="3218018" cy="31655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blue background with text&#10;&#10;AI-generated content may be incorrect.">
            <a:extLst>
              <a:ext uri="{FF2B5EF4-FFF2-40B4-BE49-F238E27FC236}">
                <a16:creationId xmlns:a16="http://schemas.microsoft.com/office/drawing/2014/main" id="{BF169DBF-F2DB-C72D-9D4F-C9B4B2F9F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273" y="2760861"/>
            <a:ext cx="1169712" cy="1172565"/>
          </a:xfrm>
          <a:prstGeom prst="rect">
            <a:avLst/>
          </a:prstGeom>
        </p:spPr>
      </p:pic>
      <p:sp>
        <p:nvSpPr>
          <p:cNvPr id="22" name="Title 1">
            <a:extLst>
              <a:ext uri="{FF2B5EF4-FFF2-40B4-BE49-F238E27FC236}">
                <a16:creationId xmlns:a16="http://schemas.microsoft.com/office/drawing/2014/main" id="{784E6F65-425A-67BC-8AEA-6F9B17B5912F}"/>
              </a:ext>
            </a:extLst>
          </p:cNvPr>
          <p:cNvSpPr txBox="1">
            <a:spLocks/>
          </p:cNvSpPr>
          <p:nvPr/>
        </p:nvSpPr>
        <p:spPr>
          <a:xfrm>
            <a:off x="2451099" y="5672734"/>
            <a:ext cx="4097185" cy="79017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endParaRPr lang="en-GB" sz="1400" b="1" dirty="0">
              <a:solidFill>
                <a:schemeClr val="bg1"/>
              </a:solidFill>
              <a:latin typeface="Avenir Next LT Pro" panose="020B0504020202020204" pitchFamily="34" charset="0"/>
            </a:endParaRPr>
          </a:p>
          <a:p>
            <a:pPr>
              <a:lnSpc>
                <a:spcPct val="110000"/>
              </a:lnSpc>
            </a:pPr>
            <a:r>
              <a:rPr lang="en-GB" sz="1300" b="1" dirty="0">
                <a:solidFill>
                  <a:schemeClr val="bg1"/>
                </a:solidFill>
                <a:latin typeface="Avenir Next LT Pro" panose="020B0504020202020204" pitchFamily="34" charset="0"/>
              </a:rPr>
              <a:t>Dr Richard Harling, Director for Health and Care, Staffordshire County Council</a:t>
            </a:r>
          </a:p>
        </p:txBody>
      </p:sp>
      <p:pic>
        <p:nvPicPr>
          <p:cNvPr id="3" name="Picture 2" descr="A person in a suit and tie&#10;&#10;AI-generated content may be incorrect.">
            <a:extLst>
              <a:ext uri="{FF2B5EF4-FFF2-40B4-BE49-F238E27FC236}">
                <a16:creationId xmlns:a16="http://schemas.microsoft.com/office/drawing/2014/main" id="{8F400919-C65F-2CB3-3813-D7D5E2B6A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354" y="2809721"/>
            <a:ext cx="1169712" cy="1202794"/>
          </a:xfrm>
          <a:prstGeom prst="rect">
            <a:avLst/>
          </a:prstGeom>
        </p:spPr>
      </p:pic>
      <p:pic>
        <p:nvPicPr>
          <p:cNvPr id="10" name="Picture 9" descr="A device with a screen and a sign&#10;&#10;AI-generated content may be incorrect.">
            <a:extLst>
              <a:ext uri="{FF2B5EF4-FFF2-40B4-BE49-F238E27FC236}">
                <a16:creationId xmlns:a16="http://schemas.microsoft.com/office/drawing/2014/main" id="{6C53D2D4-A9CB-6631-FAD3-2C2FFBCE9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864" y="2735461"/>
            <a:ext cx="3490465" cy="3165508"/>
          </a:xfrm>
          <a:prstGeom prst="rect">
            <a:avLst/>
          </a:prstGeom>
        </p:spPr>
      </p:pic>
    </p:spTree>
    <p:extLst>
      <p:ext uri="{BB962C8B-B14F-4D97-AF65-F5344CB8AC3E}">
        <p14:creationId xmlns:p14="http://schemas.microsoft.com/office/powerpoint/2010/main" val="71208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06D3-9863-D6E5-9C4C-07F57E5AF66C}"/>
            </a:ext>
          </a:extLst>
        </p:cNvPr>
        <p:cNvGrpSpPr/>
        <p:nvPr/>
      </p:nvGrpSpPr>
      <p:grpSpPr>
        <a:xfrm>
          <a:off x="0" y="0"/>
          <a:ext cx="0" cy="0"/>
          <a:chOff x="0" y="0"/>
          <a:chExt cx="0" cy="0"/>
        </a:xfrm>
      </p:grpSpPr>
      <p:pic>
        <p:nvPicPr>
          <p:cNvPr id="9" name="Picture 8" descr="A blue screen with white text&#10;&#10;AI-generated content may be incorrect.">
            <a:extLst>
              <a:ext uri="{FF2B5EF4-FFF2-40B4-BE49-F238E27FC236}">
                <a16:creationId xmlns:a16="http://schemas.microsoft.com/office/drawing/2014/main" id="{74F1CDE9-B28F-7173-2EA6-EC903BEFB8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F723641-EFB0-8E13-4C34-5002106FD521}"/>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About the scheme</a:t>
            </a:r>
            <a:endParaRPr lang="en-GB" b="1" dirty="0">
              <a:solidFill>
                <a:schemeClr val="bg1"/>
              </a:solidFill>
            </a:endParaRPr>
          </a:p>
        </p:txBody>
      </p:sp>
      <p:sp>
        <p:nvSpPr>
          <p:cNvPr id="5" name="Title 1">
            <a:extLst>
              <a:ext uri="{FF2B5EF4-FFF2-40B4-BE49-F238E27FC236}">
                <a16:creationId xmlns:a16="http://schemas.microsoft.com/office/drawing/2014/main" id="{CAC8605B-4A3B-8128-9DF4-DECBB1C3D441}"/>
              </a:ext>
            </a:extLst>
          </p:cNvPr>
          <p:cNvSpPr txBox="1">
            <a:spLocks/>
          </p:cNvSpPr>
          <p:nvPr/>
        </p:nvSpPr>
        <p:spPr>
          <a:xfrm>
            <a:off x="761999" y="1371600"/>
            <a:ext cx="10985497"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chemeClr val="bg1"/>
                </a:solidFill>
              </a:rPr>
              <a:t>Our shared goal: </a:t>
            </a:r>
            <a:r>
              <a:rPr lang="en-GB" sz="2800" dirty="0">
                <a:solidFill>
                  <a:schemeClr val="bg1"/>
                </a:solidFill>
              </a:rPr>
              <a:t>To combat fuel poverty across Staffordshire and help residents heat their homes for less using energy-efficient solutions.</a:t>
            </a:r>
            <a:endParaRPr lang="en-GB" sz="2800" b="1" dirty="0">
              <a:solidFill>
                <a:schemeClr val="bg1"/>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85C47DAD-EF6C-3B57-C9FC-322900D5F5B0}"/>
              </a:ext>
            </a:extLst>
          </p:cNvPr>
          <p:cNvCxnSpPr>
            <a:cxnSpLocks/>
          </p:cNvCxnSpPr>
          <p:nvPr/>
        </p:nvCxnSpPr>
        <p:spPr>
          <a:xfrm>
            <a:off x="930564" y="2735461"/>
            <a:ext cx="0" cy="1453767"/>
          </a:xfrm>
          <a:prstGeom prst="line">
            <a:avLst/>
          </a:prstGeom>
        </p:spPr>
        <p:style>
          <a:lnRef idx="3">
            <a:schemeClr val="accent1"/>
          </a:lnRef>
          <a:fillRef idx="0">
            <a:schemeClr val="accent1"/>
          </a:fillRef>
          <a:effectRef idx="2">
            <a:schemeClr val="accent1"/>
          </a:effectRef>
          <a:fontRef idx="minor">
            <a:schemeClr val="tx1"/>
          </a:fontRef>
        </p:style>
      </p:cxnSp>
      <p:sp>
        <p:nvSpPr>
          <p:cNvPr id="12" name="Title 1">
            <a:extLst>
              <a:ext uri="{FF2B5EF4-FFF2-40B4-BE49-F238E27FC236}">
                <a16:creationId xmlns:a16="http://schemas.microsoft.com/office/drawing/2014/main" id="{87AEF128-6EA6-52D5-2CE4-E0AD775C94BD}"/>
              </a:ext>
            </a:extLst>
          </p:cNvPr>
          <p:cNvSpPr txBox="1">
            <a:spLocks/>
          </p:cNvSpPr>
          <p:nvPr/>
        </p:nvSpPr>
        <p:spPr>
          <a:xfrm>
            <a:off x="1177926" y="2666009"/>
            <a:ext cx="5398908" cy="181750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latin typeface="Avenir Next LT Pro" panose="020B0504020202020204" pitchFamily="34" charset="0"/>
              </a:rPr>
              <a:t>A countywide programme led by </a:t>
            </a:r>
            <a:r>
              <a:rPr lang="en-GB" sz="1300" b="1" dirty="0">
                <a:latin typeface="Avenir Next LT Pro" panose="020B0504020202020204" pitchFamily="34" charset="0"/>
              </a:rPr>
              <a:t>Staffordshire County Council, </a:t>
            </a:r>
            <a:r>
              <a:rPr lang="en-GB" sz="1300" dirty="0">
                <a:latin typeface="Avenir Next LT Pro" panose="020B0504020202020204" pitchFamily="34" charset="0"/>
              </a:rPr>
              <a:t>working in partnership with </a:t>
            </a:r>
            <a:r>
              <a:rPr lang="en-GB" sz="1300" b="1" dirty="0">
                <a:latin typeface="Avenir Next LT Pro" panose="020B0504020202020204" pitchFamily="34" charset="0"/>
              </a:rPr>
              <a:t>all eight district and borough councils</a:t>
            </a:r>
            <a:r>
              <a:rPr lang="en-GB" sz="1300" dirty="0">
                <a:latin typeface="Avenir Next LT Pro" panose="020B0504020202020204" pitchFamily="34" charset="0"/>
              </a:rPr>
              <a:t> and </a:t>
            </a:r>
            <a:r>
              <a:rPr lang="en-GB" sz="1300" b="1" dirty="0">
                <a:latin typeface="Avenir Next LT Pro" panose="020B0504020202020204" pitchFamily="34" charset="0"/>
              </a:rPr>
              <a:t>Community Home Solutions (CHS) </a:t>
            </a:r>
            <a:r>
              <a:rPr lang="en-GB" sz="1300" dirty="0">
                <a:latin typeface="Avenir Next LT Pro" panose="020B0504020202020204" pitchFamily="34" charset="0"/>
              </a:rPr>
              <a:t>as delivery partner.</a:t>
            </a:r>
          </a:p>
          <a:p>
            <a:pPr>
              <a:lnSpc>
                <a:spcPct val="110000"/>
              </a:lnSpc>
            </a:pPr>
            <a:endParaRPr lang="en-GB" sz="1300" dirty="0">
              <a:latin typeface="Avenir Next LT Pro" panose="020B0504020202020204" pitchFamily="34" charset="0"/>
            </a:endParaRPr>
          </a:p>
          <a:p>
            <a:pPr>
              <a:lnSpc>
                <a:spcPct val="110000"/>
              </a:lnSpc>
            </a:pPr>
            <a:r>
              <a:rPr lang="en-GB" sz="1300" dirty="0">
                <a:latin typeface="Avenir Next LT Pro" panose="020B0504020202020204" pitchFamily="34" charset="0"/>
              </a:rPr>
              <a:t>The programme accesses funding from several energy efficiency schemes to provide </a:t>
            </a:r>
            <a:r>
              <a:rPr lang="en-GB" sz="1300" b="1" dirty="0">
                <a:latin typeface="Avenir Next LT Pro" panose="020B0504020202020204" pitchFamily="34" charset="0"/>
              </a:rPr>
              <a:t>predominantly free, or heavily subsidised home heating and insulation measures</a:t>
            </a:r>
            <a:r>
              <a:rPr lang="en-GB" sz="1300" dirty="0">
                <a:latin typeface="Avenir Next LT Pro" panose="020B0504020202020204" pitchFamily="34" charset="0"/>
              </a:rPr>
              <a:t> for eligible low-income or vulnerable households.</a:t>
            </a:r>
            <a:endParaRPr lang="en-GB" sz="1300" dirty="0">
              <a:solidFill>
                <a:schemeClr val="bg1"/>
              </a:solidFill>
              <a:latin typeface="Avenir Next LT Pro" panose="020B0504020202020204" pitchFamily="34" charset="0"/>
            </a:endParaRPr>
          </a:p>
        </p:txBody>
      </p:sp>
      <p:sp>
        <p:nvSpPr>
          <p:cNvPr id="22" name="Title 1">
            <a:extLst>
              <a:ext uri="{FF2B5EF4-FFF2-40B4-BE49-F238E27FC236}">
                <a16:creationId xmlns:a16="http://schemas.microsoft.com/office/drawing/2014/main" id="{5A6D773C-827B-40C2-34A6-CFF8C6593A37}"/>
              </a:ext>
            </a:extLst>
          </p:cNvPr>
          <p:cNvSpPr txBox="1">
            <a:spLocks/>
          </p:cNvSpPr>
          <p:nvPr/>
        </p:nvSpPr>
        <p:spPr>
          <a:xfrm>
            <a:off x="1140113" y="2340372"/>
            <a:ext cx="4819649"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solidFill>
                  <a:schemeClr val="bg1"/>
                </a:solidFill>
                <a:latin typeface="Avenir Next LT Pro" panose="020B0504020202020204" pitchFamily="34" charset="0"/>
              </a:rPr>
              <a:t>What is Staffordshire Warmer Homes</a:t>
            </a:r>
            <a:endParaRPr lang="en-GB" sz="1300" b="1" dirty="0">
              <a:solidFill>
                <a:schemeClr val="bg1"/>
              </a:solidFill>
              <a:latin typeface="Avenir Next LT Pro" panose="020B0504020202020204" pitchFamily="34" charset="0"/>
            </a:endParaRPr>
          </a:p>
        </p:txBody>
      </p:sp>
      <p:sp>
        <p:nvSpPr>
          <p:cNvPr id="2" name="Title 1">
            <a:extLst>
              <a:ext uri="{FF2B5EF4-FFF2-40B4-BE49-F238E27FC236}">
                <a16:creationId xmlns:a16="http://schemas.microsoft.com/office/drawing/2014/main" id="{A8926C48-3E78-7101-2FC2-B76EFB4A0E17}"/>
              </a:ext>
            </a:extLst>
          </p:cNvPr>
          <p:cNvSpPr txBox="1">
            <a:spLocks/>
          </p:cNvSpPr>
          <p:nvPr/>
        </p:nvSpPr>
        <p:spPr>
          <a:xfrm>
            <a:off x="1177926" y="4483511"/>
            <a:ext cx="17381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solidFill>
                  <a:schemeClr val="bg1"/>
                </a:solidFill>
                <a:latin typeface="Avenir Next LT Pro" panose="020B0504020202020204" pitchFamily="34" charset="0"/>
              </a:rPr>
              <a:t>Impact so far</a:t>
            </a:r>
            <a:endParaRPr lang="en-GB" sz="1300" b="1" dirty="0">
              <a:solidFill>
                <a:schemeClr val="bg1"/>
              </a:solidFill>
              <a:latin typeface="Avenir Next LT Pro" panose="020B0504020202020204" pitchFamily="34" charset="0"/>
            </a:endParaRPr>
          </a:p>
        </p:txBody>
      </p:sp>
      <p:sp>
        <p:nvSpPr>
          <p:cNvPr id="3" name="Title 1">
            <a:extLst>
              <a:ext uri="{FF2B5EF4-FFF2-40B4-BE49-F238E27FC236}">
                <a16:creationId xmlns:a16="http://schemas.microsoft.com/office/drawing/2014/main" id="{5E99EA45-A420-26A2-32C5-BE3CC175308B}"/>
              </a:ext>
            </a:extLst>
          </p:cNvPr>
          <p:cNvSpPr txBox="1">
            <a:spLocks/>
          </p:cNvSpPr>
          <p:nvPr/>
        </p:nvSpPr>
        <p:spPr>
          <a:xfrm>
            <a:off x="1140112" y="4789055"/>
            <a:ext cx="4819650" cy="151219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latin typeface="Avenir Next LT Pro" panose="020B0504020202020204" pitchFamily="34" charset="0"/>
              </a:rPr>
              <a:t>Since 2019, Staffordshire Warmer Homes has:</a:t>
            </a: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Installed </a:t>
            </a:r>
            <a:r>
              <a:rPr lang="en-GB" sz="1300" b="1" dirty="0">
                <a:latin typeface="Avenir Next LT Pro" panose="020B0504020202020204" pitchFamily="34" charset="0"/>
              </a:rPr>
              <a:t>over 2,400 energy measures </a:t>
            </a:r>
            <a:r>
              <a:rPr lang="en-GB" sz="1300" dirty="0">
                <a:latin typeface="Avenir Next LT Pro" panose="020B0504020202020204" pitchFamily="34" charset="0"/>
              </a:rPr>
              <a:t>in </a:t>
            </a:r>
            <a:r>
              <a:rPr lang="en-GB" sz="1300" b="1" dirty="0">
                <a:latin typeface="Avenir Next LT Pro" panose="020B0504020202020204" pitchFamily="34" charset="0"/>
              </a:rPr>
              <a:t>1,450 homes</a:t>
            </a: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Improved </a:t>
            </a:r>
            <a:r>
              <a:rPr lang="en-GB" sz="1300" b="1" dirty="0">
                <a:latin typeface="Avenir Next LT Pro" panose="020B0504020202020204" pitchFamily="34" charset="0"/>
              </a:rPr>
              <a:t>92% of properties </a:t>
            </a:r>
            <a:r>
              <a:rPr lang="en-GB" sz="1300" dirty="0">
                <a:latin typeface="Avenir Next LT Pro" panose="020B0504020202020204" pitchFamily="34" charset="0"/>
              </a:rPr>
              <a:t>by at least one EPC band</a:t>
            </a:r>
          </a:p>
          <a:p>
            <a:pPr marL="285750" indent="-285750">
              <a:lnSpc>
                <a:spcPct val="110000"/>
              </a:lnSpc>
              <a:buFont typeface="Arial" panose="020B0604020202020204" pitchFamily="34" charset="0"/>
              <a:buChar char="•"/>
            </a:pPr>
            <a:r>
              <a:rPr lang="en-GB" sz="1300" b="1" dirty="0">
                <a:latin typeface="Avenir Next LT Pro" panose="020B0504020202020204" pitchFamily="34" charset="0"/>
              </a:rPr>
              <a:t>Saved residents nearly £1.5m </a:t>
            </a:r>
            <a:r>
              <a:rPr lang="en-GB" sz="1300" dirty="0">
                <a:latin typeface="Avenir Next LT Pro" panose="020B0504020202020204" pitchFamily="34" charset="0"/>
              </a:rPr>
              <a:t>in energy bills</a:t>
            </a:r>
          </a:p>
          <a:p>
            <a:pPr marL="285750" indent="-285750">
              <a:lnSpc>
                <a:spcPct val="110000"/>
              </a:lnSpc>
              <a:buFont typeface="Arial" panose="020B0604020202020204" pitchFamily="34" charset="0"/>
              <a:buChar char="•"/>
            </a:pPr>
            <a:r>
              <a:rPr lang="en-GB" sz="1300" b="1" dirty="0">
                <a:latin typeface="Avenir Next LT Pro" panose="020B0504020202020204" pitchFamily="34" charset="0"/>
              </a:rPr>
              <a:t>Reduced carbon </a:t>
            </a:r>
            <a:r>
              <a:rPr lang="en-GB" sz="1300" dirty="0">
                <a:latin typeface="Avenir Next LT Pro" panose="020B0504020202020204" pitchFamily="34" charset="0"/>
              </a:rPr>
              <a:t>emissions by almost </a:t>
            </a:r>
            <a:r>
              <a:rPr lang="en-GB" sz="1300" b="1" dirty="0">
                <a:latin typeface="Avenir Next LT Pro" panose="020B0504020202020204" pitchFamily="34" charset="0"/>
              </a:rPr>
              <a:t>3,000 tonnes</a:t>
            </a:r>
          </a:p>
        </p:txBody>
      </p:sp>
      <p:sp>
        <p:nvSpPr>
          <p:cNvPr id="10" name="Title 1">
            <a:extLst>
              <a:ext uri="{FF2B5EF4-FFF2-40B4-BE49-F238E27FC236}">
                <a16:creationId xmlns:a16="http://schemas.microsoft.com/office/drawing/2014/main" id="{5DB2B7E4-8DFF-4A30-80E2-C9098F1383A3}"/>
              </a:ext>
            </a:extLst>
          </p:cNvPr>
          <p:cNvSpPr txBox="1">
            <a:spLocks/>
          </p:cNvSpPr>
          <p:nvPr/>
        </p:nvSpPr>
        <p:spPr>
          <a:xfrm>
            <a:off x="6721764" y="2666008"/>
            <a:ext cx="4819650" cy="309649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latin typeface="Avenir Next LT Pro" panose="020B0504020202020204" pitchFamily="34" charset="0"/>
              </a:rPr>
              <a:t>The </a:t>
            </a:r>
            <a:r>
              <a:rPr lang="en-GB" sz="1300" b="1" dirty="0">
                <a:latin typeface="Avenir Next LT Pro" panose="020B0504020202020204" pitchFamily="34" charset="0"/>
              </a:rPr>
              <a:t>Warm Homes: Local Grant </a:t>
            </a:r>
            <a:r>
              <a:rPr lang="en-GB" sz="1300" dirty="0">
                <a:latin typeface="Avenir Next LT Pro" panose="020B0504020202020204" pitchFamily="34" charset="0"/>
              </a:rPr>
              <a:t>is the new scheme that supports residents with free energy efficiency improvements to their homes through improved insulation and heating.</a:t>
            </a:r>
          </a:p>
          <a:p>
            <a:pPr>
              <a:lnSpc>
                <a:spcPct val="110000"/>
              </a:lnSpc>
            </a:pPr>
            <a:endParaRPr lang="en-GB" sz="1300" dirty="0">
              <a:latin typeface="Avenir Next LT Pro" panose="020B0504020202020204" pitchFamily="34" charset="0"/>
            </a:endParaRPr>
          </a:p>
          <a:p>
            <a:pPr>
              <a:lnSpc>
                <a:spcPct val="110000"/>
              </a:lnSpc>
            </a:pPr>
            <a:r>
              <a:rPr lang="en-GB" sz="1300" dirty="0">
                <a:latin typeface="Avenir Next LT Pro" panose="020B0504020202020204" pitchFamily="34" charset="0"/>
              </a:rPr>
              <a:t>The </a:t>
            </a:r>
            <a:r>
              <a:rPr lang="en-GB" sz="1300" b="1" dirty="0">
                <a:latin typeface="Avenir Next LT Pro" panose="020B0504020202020204" pitchFamily="34" charset="0"/>
              </a:rPr>
              <a:t>Warm Homes: Local Grant (WHLG) </a:t>
            </a:r>
            <a:r>
              <a:rPr lang="en-GB" sz="1300" dirty="0">
                <a:latin typeface="Avenir Next LT Pro" panose="020B0504020202020204" pitchFamily="34" charset="0"/>
              </a:rPr>
              <a:t>opens for new applications in </a:t>
            </a:r>
            <a:r>
              <a:rPr lang="en-GB" sz="1300" b="1" dirty="0">
                <a:latin typeface="Avenir Next LT Pro" panose="020B0504020202020204" pitchFamily="34" charset="0"/>
              </a:rPr>
              <a:t>November 2025</a:t>
            </a:r>
            <a:r>
              <a:rPr lang="en-GB" sz="1300" dirty="0">
                <a:latin typeface="Avenir Next LT Pro" panose="020B0504020202020204" pitchFamily="34" charset="0"/>
              </a:rPr>
              <a:t>. It replaces the previous Home Upgrade Grant phase and will:</a:t>
            </a:r>
          </a:p>
          <a:p>
            <a:pPr>
              <a:lnSpc>
                <a:spcPct val="110000"/>
              </a:lnSpc>
            </a:pPr>
            <a:endParaRPr lang="en-GB" sz="1300" dirty="0">
              <a:latin typeface="Avenir Next LT Pro" panose="020B0504020202020204" pitchFamily="34" charset="0"/>
            </a:endParaRP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Support </a:t>
            </a:r>
            <a:r>
              <a:rPr lang="en-GB" sz="1300" b="1" dirty="0">
                <a:latin typeface="Avenir Next LT Pro" panose="020B0504020202020204" pitchFamily="34" charset="0"/>
              </a:rPr>
              <a:t>on-and-off-gas homes.</a:t>
            </a: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Target fuel-poor homes to reach </a:t>
            </a:r>
            <a:r>
              <a:rPr lang="en-GB" sz="1300" b="1" dirty="0">
                <a:latin typeface="Avenir Next LT Pro" panose="020B0504020202020204" pitchFamily="34" charset="0"/>
              </a:rPr>
              <a:t>EPC Band C by 2030</a:t>
            </a:r>
            <a:r>
              <a:rPr lang="en-GB" sz="1300" dirty="0">
                <a:latin typeface="Avenir Next LT Pro" panose="020B0504020202020204" pitchFamily="34" charset="0"/>
              </a:rPr>
              <a:t>.</a:t>
            </a: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Deliver approx. </a:t>
            </a:r>
            <a:r>
              <a:rPr lang="en-GB" sz="1300" b="1" dirty="0">
                <a:latin typeface="Avenir Next LT Pro" panose="020B0504020202020204" pitchFamily="34" charset="0"/>
              </a:rPr>
              <a:t>284 installations </a:t>
            </a:r>
            <a:r>
              <a:rPr lang="en-GB" sz="1300" dirty="0">
                <a:latin typeface="Avenir Next LT Pro" panose="020B0504020202020204" pitchFamily="34" charset="0"/>
              </a:rPr>
              <a:t>by </a:t>
            </a:r>
            <a:r>
              <a:rPr lang="en-GB" sz="1300" b="1" dirty="0">
                <a:latin typeface="Avenir Next LT Pro" panose="020B0504020202020204" pitchFamily="34" charset="0"/>
              </a:rPr>
              <a:t>March 2028</a:t>
            </a:r>
            <a:r>
              <a:rPr lang="en-GB" sz="1300" dirty="0">
                <a:latin typeface="Avenir Next LT Pro" panose="020B0504020202020204" pitchFamily="34" charset="0"/>
              </a:rPr>
              <a:t>.</a:t>
            </a:r>
          </a:p>
        </p:txBody>
      </p:sp>
      <p:sp>
        <p:nvSpPr>
          <p:cNvPr id="13" name="Title 1">
            <a:extLst>
              <a:ext uri="{FF2B5EF4-FFF2-40B4-BE49-F238E27FC236}">
                <a16:creationId xmlns:a16="http://schemas.microsoft.com/office/drawing/2014/main" id="{216E031D-108F-DFD7-DF6A-CD9D4DDE8CC7}"/>
              </a:ext>
            </a:extLst>
          </p:cNvPr>
          <p:cNvSpPr txBox="1">
            <a:spLocks/>
          </p:cNvSpPr>
          <p:nvPr/>
        </p:nvSpPr>
        <p:spPr>
          <a:xfrm>
            <a:off x="6721764" y="2340371"/>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solidFill>
                  <a:schemeClr val="bg1"/>
                </a:solidFill>
                <a:latin typeface="Avenir Next LT Pro" panose="020B0504020202020204" pitchFamily="34" charset="0"/>
              </a:rPr>
              <a:t>About the new Warm Homes: Local Grant</a:t>
            </a:r>
            <a:endParaRPr lang="en-GB" sz="13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905525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453A-5345-EAAB-BE4D-44D745EEE7D1}"/>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B4F20C85-2E75-8213-D1F0-8A33BDD60D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DA252C6-4CA3-E1BA-3737-368A7731B173}"/>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What’s new in 2025/26</a:t>
            </a:r>
            <a:endParaRPr lang="en-GB" b="1" dirty="0">
              <a:solidFill>
                <a:schemeClr val="accent1"/>
              </a:solidFill>
            </a:endParaRPr>
          </a:p>
        </p:txBody>
      </p:sp>
      <p:sp>
        <p:nvSpPr>
          <p:cNvPr id="5" name="Title 1">
            <a:extLst>
              <a:ext uri="{FF2B5EF4-FFF2-40B4-BE49-F238E27FC236}">
                <a16:creationId xmlns:a16="http://schemas.microsoft.com/office/drawing/2014/main" id="{E9AB49D8-5155-1661-6934-BE0E06DB5F6E}"/>
              </a:ext>
            </a:extLst>
          </p:cNvPr>
          <p:cNvSpPr txBox="1">
            <a:spLocks/>
          </p:cNvSpPr>
          <p:nvPr/>
        </p:nvSpPr>
        <p:spPr>
          <a:xfrm>
            <a:off x="7260110" y="5597127"/>
            <a:ext cx="4269357"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300" dirty="0">
                <a:latin typeface="Avenir Next LT Pro" panose="020B0504020202020204" pitchFamily="34" charset="0"/>
              </a:rPr>
              <a:t>* </a:t>
            </a:r>
            <a:r>
              <a:rPr lang="en-GB" sz="1300" i="1" dirty="0">
                <a:latin typeface="Avenir Next LT Pro" panose="020B0504020202020204" pitchFamily="34" charset="0"/>
              </a:rPr>
              <a:t>Can have higher income in some circumstances</a:t>
            </a:r>
          </a:p>
        </p:txBody>
      </p:sp>
      <p:sp>
        <p:nvSpPr>
          <p:cNvPr id="9" name="Title 1">
            <a:extLst>
              <a:ext uri="{FF2B5EF4-FFF2-40B4-BE49-F238E27FC236}">
                <a16:creationId xmlns:a16="http://schemas.microsoft.com/office/drawing/2014/main" id="{065D50E1-E7A7-44EF-667C-D7FE45D93537}"/>
              </a:ext>
            </a:extLst>
          </p:cNvPr>
          <p:cNvSpPr txBox="1">
            <a:spLocks/>
          </p:cNvSpPr>
          <p:nvPr/>
        </p:nvSpPr>
        <p:spPr>
          <a:xfrm>
            <a:off x="779721" y="4737951"/>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latin typeface="Avenir Next LT Pro" panose="020B0504020202020204" pitchFamily="34" charset="0"/>
              </a:rPr>
              <a:t>Priorities</a:t>
            </a:r>
            <a:endParaRPr lang="en-GB" sz="1300" b="1" dirty="0">
              <a:latin typeface="Avenir Next LT Pro" panose="020B0504020202020204" pitchFamily="34" charset="0"/>
            </a:endParaRPr>
          </a:p>
        </p:txBody>
      </p:sp>
      <p:sp>
        <p:nvSpPr>
          <p:cNvPr id="10" name="Title 1">
            <a:extLst>
              <a:ext uri="{FF2B5EF4-FFF2-40B4-BE49-F238E27FC236}">
                <a16:creationId xmlns:a16="http://schemas.microsoft.com/office/drawing/2014/main" id="{D764AD22-7CCA-7C02-0986-854D020656D9}"/>
              </a:ext>
            </a:extLst>
          </p:cNvPr>
          <p:cNvSpPr txBox="1">
            <a:spLocks/>
          </p:cNvSpPr>
          <p:nvPr/>
        </p:nvSpPr>
        <p:spPr>
          <a:xfrm>
            <a:off x="762000" y="4956761"/>
            <a:ext cx="4744065" cy="309649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GB" sz="1300" dirty="0">
                <a:latin typeface="Avenir Next LT Pro" panose="020B0504020202020204" pitchFamily="34" charset="0"/>
              </a:rPr>
              <a:t>Supporting residents </a:t>
            </a:r>
            <a:r>
              <a:rPr lang="en-GB" sz="1300" b="1" dirty="0">
                <a:latin typeface="Avenir Next LT Pro" panose="020B0504020202020204" pitchFamily="34" charset="0"/>
              </a:rPr>
              <a:t>most at risk from cold homes.</a:t>
            </a:r>
          </a:p>
          <a:p>
            <a:pPr marL="285750" indent="-285750">
              <a:lnSpc>
                <a:spcPct val="100000"/>
              </a:lnSpc>
              <a:buFont typeface="Arial" panose="020B0604020202020204" pitchFamily="34" charset="0"/>
              <a:buChar char="•"/>
            </a:pPr>
            <a:r>
              <a:rPr lang="en-GB" sz="1300" dirty="0">
                <a:latin typeface="Avenir Next LT Pro" panose="020B0504020202020204" pitchFamily="34" charset="0"/>
              </a:rPr>
              <a:t>Aligning with </a:t>
            </a:r>
            <a:r>
              <a:rPr lang="en-GB" sz="1300" b="1" dirty="0">
                <a:latin typeface="Avenir Next LT Pro" panose="020B0504020202020204" pitchFamily="34" charset="0"/>
              </a:rPr>
              <a:t>National Institute for Health and Care Excellence guidance (NG6) </a:t>
            </a:r>
            <a:r>
              <a:rPr lang="en-GB" sz="1300" dirty="0">
                <a:latin typeface="Avenir Next LT Pro" panose="020B0504020202020204" pitchFamily="34" charset="0"/>
              </a:rPr>
              <a:t>on health and housing.</a:t>
            </a:r>
          </a:p>
          <a:p>
            <a:pPr marL="285750" indent="-285750">
              <a:lnSpc>
                <a:spcPct val="150000"/>
              </a:lnSpc>
              <a:buFont typeface="Arial" panose="020B0604020202020204" pitchFamily="34" charset="0"/>
              <a:buChar char="•"/>
            </a:pPr>
            <a:r>
              <a:rPr lang="en-GB" sz="1300" dirty="0">
                <a:latin typeface="Avenir Next LT Pro" panose="020B0504020202020204" pitchFamily="34" charset="0"/>
              </a:rPr>
              <a:t>Maximising the </a:t>
            </a:r>
            <a:r>
              <a:rPr lang="en-GB" sz="1300" b="1" dirty="0">
                <a:latin typeface="Avenir Next LT Pro" panose="020B0504020202020204" pitchFamily="34" charset="0"/>
              </a:rPr>
              <a:t>public health benefit per pound spent.</a:t>
            </a:r>
          </a:p>
        </p:txBody>
      </p:sp>
      <p:sp>
        <p:nvSpPr>
          <p:cNvPr id="3" name="Title 1">
            <a:extLst>
              <a:ext uri="{FF2B5EF4-FFF2-40B4-BE49-F238E27FC236}">
                <a16:creationId xmlns:a16="http://schemas.microsoft.com/office/drawing/2014/main" id="{9C7163E2-B748-D737-E5F9-2E2C1AE10243}"/>
              </a:ext>
            </a:extLst>
          </p:cNvPr>
          <p:cNvSpPr txBox="1">
            <a:spLocks/>
          </p:cNvSpPr>
          <p:nvPr/>
        </p:nvSpPr>
        <p:spPr>
          <a:xfrm>
            <a:off x="762000" y="1358636"/>
            <a:ext cx="10985497"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Key changes partners should note</a:t>
            </a:r>
            <a:endParaRPr lang="en-GB" sz="2800" dirty="0">
              <a:latin typeface="Avenir Next LT Pro" panose="020B0504020202020204" pitchFamily="34" charset="0"/>
            </a:endParaRPr>
          </a:p>
        </p:txBody>
      </p:sp>
      <p:graphicFrame>
        <p:nvGraphicFramePr>
          <p:cNvPr id="6" name="Table 5">
            <a:extLst>
              <a:ext uri="{FF2B5EF4-FFF2-40B4-BE49-F238E27FC236}">
                <a16:creationId xmlns:a16="http://schemas.microsoft.com/office/drawing/2014/main" id="{62BBAF95-BA56-1E5A-0903-C36E305139E5}"/>
              </a:ext>
            </a:extLst>
          </p:cNvPr>
          <p:cNvGraphicFramePr>
            <a:graphicFrameLocks noGrp="1"/>
          </p:cNvGraphicFramePr>
          <p:nvPr>
            <p:extLst>
              <p:ext uri="{D42A27DB-BD31-4B8C-83A1-F6EECF244321}">
                <p14:modId xmlns:p14="http://schemas.microsoft.com/office/powerpoint/2010/main" val="2658682013"/>
              </p:ext>
            </p:extLst>
          </p:nvPr>
        </p:nvGraphicFramePr>
        <p:xfrm>
          <a:off x="845214" y="1916717"/>
          <a:ext cx="8127999" cy="2494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048634479"/>
                    </a:ext>
                  </a:extLst>
                </a:gridCol>
                <a:gridCol w="2709333">
                  <a:extLst>
                    <a:ext uri="{9D8B030D-6E8A-4147-A177-3AD203B41FA5}">
                      <a16:colId xmlns:a16="http://schemas.microsoft.com/office/drawing/2014/main" val="2015425667"/>
                    </a:ext>
                  </a:extLst>
                </a:gridCol>
                <a:gridCol w="2709333">
                  <a:extLst>
                    <a:ext uri="{9D8B030D-6E8A-4147-A177-3AD203B41FA5}">
                      <a16:colId xmlns:a16="http://schemas.microsoft.com/office/drawing/2014/main" val="1190204818"/>
                    </a:ext>
                  </a:extLst>
                </a:gridCol>
              </a:tblGrid>
              <a:tr h="370840">
                <a:tc>
                  <a:txBody>
                    <a:bodyPr/>
                    <a:lstStyle/>
                    <a:p>
                      <a:endParaRPr lang="en-GB" dirty="0"/>
                    </a:p>
                  </a:txBody>
                  <a:tcPr/>
                </a:tc>
                <a:tc>
                  <a:txBody>
                    <a:bodyPr/>
                    <a:lstStyle/>
                    <a:p>
                      <a:r>
                        <a:rPr lang="en-GB" dirty="0"/>
                        <a:t>2024/25 (Home Upgrade Grant)</a:t>
                      </a:r>
                    </a:p>
                  </a:txBody>
                  <a:tcPr/>
                </a:tc>
                <a:tc>
                  <a:txBody>
                    <a:bodyPr/>
                    <a:lstStyle/>
                    <a:p>
                      <a:r>
                        <a:rPr lang="en-GB" dirty="0"/>
                        <a:t>2025/26 (Warm Homes: Local Grant</a:t>
                      </a:r>
                    </a:p>
                  </a:txBody>
                  <a:tcPr/>
                </a:tc>
                <a:extLst>
                  <a:ext uri="{0D108BD9-81ED-4DB2-BD59-A6C34878D82A}">
                    <a16:rowId xmlns:a16="http://schemas.microsoft.com/office/drawing/2014/main" val="1992006288"/>
                  </a:ext>
                </a:extLst>
              </a:tr>
              <a:tr h="370840">
                <a:tc>
                  <a:txBody>
                    <a:bodyPr/>
                    <a:lstStyle/>
                    <a:p>
                      <a:r>
                        <a:rPr lang="en-GB" dirty="0"/>
                        <a:t>Eligibility</a:t>
                      </a:r>
                    </a:p>
                  </a:txBody>
                  <a:tcPr/>
                </a:tc>
                <a:tc>
                  <a:txBody>
                    <a:bodyPr/>
                    <a:lstStyle/>
                    <a:p>
                      <a:r>
                        <a:rPr lang="en-GB" dirty="0"/>
                        <a:t>Off-gas only</a:t>
                      </a:r>
                    </a:p>
                  </a:txBody>
                  <a:tcPr/>
                </a:tc>
                <a:tc>
                  <a:txBody>
                    <a:bodyPr/>
                    <a:lstStyle/>
                    <a:p>
                      <a:r>
                        <a:rPr lang="en-GB" dirty="0"/>
                        <a:t>All fuel types (on/off gas)</a:t>
                      </a:r>
                    </a:p>
                  </a:txBody>
                  <a:tcPr/>
                </a:tc>
                <a:extLst>
                  <a:ext uri="{0D108BD9-81ED-4DB2-BD59-A6C34878D82A}">
                    <a16:rowId xmlns:a16="http://schemas.microsoft.com/office/drawing/2014/main" val="2322516080"/>
                  </a:ext>
                </a:extLst>
              </a:tr>
              <a:tr h="370840">
                <a:tc>
                  <a:txBody>
                    <a:bodyPr/>
                    <a:lstStyle/>
                    <a:p>
                      <a:r>
                        <a:rPr lang="en-GB" dirty="0"/>
                        <a:t>Income limit</a:t>
                      </a:r>
                    </a:p>
                  </a:txBody>
                  <a:tcPr/>
                </a:tc>
                <a:tc>
                  <a:txBody>
                    <a:bodyPr/>
                    <a:lstStyle/>
                    <a:p>
                      <a:r>
                        <a:rPr lang="en-GB" dirty="0"/>
                        <a:t>£31k</a:t>
                      </a:r>
                    </a:p>
                  </a:txBody>
                  <a:tcPr/>
                </a:tc>
                <a:tc>
                  <a:txBody>
                    <a:bodyPr/>
                    <a:lstStyle/>
                    <a:p>
                      <a:r>
                        <a:rPr lang="en-GB" dirty="0"/>
                        <a:t>£36k*</a:t>
                      </a:r>
                    </a:p>
                  </a:txBody>
                  <a:tcPr/>
                </a:tc>
                <a:extLst>
                  <a:ext uri="{0D108BD9-81ED-4DB2-BD59-A6C34878D82A}">
                    <a16:rowId xmlns:a16="http://schemas.microsoft.com/office/drawing/2014/main" val="2420526668"/>
                  </a:ext>
                </a:extLst>
              </a:tr>
              <a:tr h="370840">
                <a:tc>
                  <a:txBody>
                    <a:bodyPr/>
                    <a:lstStyle/>
                    <a:p>
                      <a:r>
                        <a:rPr lang="en-GB" dirty="0"/>
                        <a:t>Approach</a:t>
                      </a:r>
                    </a:p>
                  </a:txBody>
                  <a:tcPr/>
                </a:tc>
                <a:tc>
                  <a:txBody>
                    <a:bodyPr/>
                    <a:lstStyle/>
                    <a:p>
                      <a:r>
                        <a:rPr lang="en-GB" dirty="0"/>
                        <a:t>First-come</a:t>
                      </a:r>
                    </a:p>
                  </a:txBody>
                  <a:tcPr/>
                </a:tc>
                <a:tc>
                  <a:txBody>
                    <a:bodyPr/>
                    <a:lstStyle/>
                    <a:p>
                      <a:r>
                        <a:rPr lang="en-GB" dirty="0"/>
                        <a:t>Prioritised based on need</a:t>
                      </a:r>
                    </a:p>
                  </a:txBody>
                  <a:tcPr/>
                </a:tc>
                <a:extLst>
                  <a:ext uri="{0D108BD9-81ED-4DB2-BD59-A6C34878D82A}">
                    <a16:rowId xmlns:a16="http://schemas.microsoft.com/office/drawing/2014/main" val="2971543721"/>
                  </a:ext>
                </a:extLst>
              </a:tr>
              <a:tr h="370840">
                <a:tc>
                  <a:txBody>
                    <a:bodyPr/>
                    <a:lstStyle/>
                    <a:p>
                      <a:r>
                        <a:rPr lang="en-GB" dirty="0"/>
                        <a:t>Focus</a:t>
                      </a:r>
                    </a:p>
                  </a:txBody>
                  <a:tcPr/>
                </a:tc>
                <a:tc>
                  <a:txBody>
                    <a:bodyPr/>
                    <a:lstStyle/>
                    <a:p>
                      <a:r>
                        <a:rPr lang="en-GB" dirty="0"/>
                        <a:t>Energy efficiency</a:t>
                      </a:r>
                    </a:p>
                  </a:txBody>
                  <a:tcPr/>
                </a:tc>
                <a:tc>
                  <a:txBody>
                    <a:bodyPr/>
                    <a:lstStyle/>
                    <a:p>
                      <a:r>
                        <a:rPr lang="en-GB" dirty="0"/>
                        <a:t>Health and wellbeing</a:t>
                      </a:r>
                    </a:p>
                  </a:txBody>
                  <a:tcPr/>
                </a:tc>
                <a:extLst>
                  <a:ext uri="{0D108BD9-81ED-4DB2-BD59-A6C34878D82A}">
                    <a16:rowId xmlns:a16="http://schemas.microsoft.com/office/drawing/2014/main" val="455924987"/>
                  </a:ext>
                </a:extLst>
              </a:tr>
              <a:tr h="370840">
                <a:tc>
                  <a:txBody>
                    <a:bodyPr/>
                    <a:lstStyle/>
                    <a:p>
                      <a:r>
                        <a:rPr lang="en-GB" dirty="0"/>
                        <a:t>Measures</a:t>
                      </a:r>
                    </a:p>
                  </a:txBody>
                  <a:tcPr/>
                </a:tc>
                <a:tc>
                  <a:txBody>
                    <a:bodyPr/>
                    <a:lstStyle/>
                    <a:p>
                      <a:r>
                        <a:rPr lang="en-GB" dirty="0"/>
                        <a:t>Limited</a:t>
                      </a:r>
                    </a:p>
                  </a:txBody>
                  <a:tcPr/>
                </a:tc>
                <a:tc>
                  <a:txBody>
                    <a:bodyPr/>
                    <a:lstStyle/>
                    <a:p>
                      <a:r>
                        <a:rPr lang="en-GB" dirty="0"/>
                        <a:t>Full suite inc. renewables</a:t>
                      </a:r>
                    </a:p>
                  </a:txBody>
                  <a:tcPr/>
                </a:tc>
                <a:extLst>
                  <a:ext uri="{0D108BD9-81ED-4DB2-BD59-A6C34878D82A}">
                    <a16:rowId xmlns:a16="http://schemas.microsoft.com/office/drawing/2014/main" val="750809933"/>
                  </a:ext>
                </a:extLst>
              </a:tr>
            </a:tbl>
          </a:graphicData>
        </a:graphic>
      </p:graphicFrame>
      <p:pic>
        <p:nvPicPr>
          <p:cNvPr id="11" name="Picture 10" descr="A person holding a phone and a cup of coffee&#10;&#10;AI-generated content may be incorrect.">
            <a:extLst>
              <a:ext uri="{FF2B5EF4-FFF2-40B4-BE49-F238E27FC236}">
                <a16:creationId xmlns:a16="http://schemas.microsoft.com/office/drawing/2014/main" id="{85BC08B9-CAF0-41FF-DE30-86B2A9093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3626" y="1037434"/>
            <a:ext cx="2268747" cy="1901886"/>
          </a:xfrm>
          <a:prstGeom prst="rect">
            <a:avLst/>
          </a:prstGeom>
        </p:spPr>
      </p:pic>
      <p:pic>
        <p:nvPicPr>
          <p:cNvPr id="13" name="Picture 12" descr="A person touching a fan&#10;&#10;AI-generated content may be incorrect.">
            <a:extLst>
              <a:ext uri="{FF2B5EF4-FFF2-40B4-BE49-F238E27FC236}">
                <a16:creationId xmlns:a16="http://schemas.microsoft.com/office/drawing/2014/main" id="{06DA41BD-7DBD-5FA7-6858-CC54F43DD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3626" y="3288938"/>
            <a:ext cx="2268748" cy="1901887"/>
          </a:xfrm>
          <a:prstGeom prst="rect">
            <a:avLst/>
          </a:prstGeom>
        </p:spPr>
      </p:pic>
    </p:spTree>
    <p:extLst>
      <p:ext uri="{BB962C8B-B14F-4D97-AF65-F5344CB8AC3E}">
        <p14:creationId xmlns:p14="http://schemas.microsoft.com/office/powerpoint/2010/main" val="395844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CBB7F-8361-C64B-C2AE-9D9E12EDC3DD}"/>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49169C36-1E6A-88A8-EF6A-C103936B28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CB12196-2507-3E3F-1AFC-85ABE4A5921D}"/>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Eligibility and </a:t>
            </a:r>
            <a:r>
              <a:rPr lang="en-US" b="1" dirty="0" err="1">
                <a:solidFill>
                  <a:schemeClr val="accent1"/>
                </a:solidFill>
              </a:rPr>
              <a:t>prioritisation</a:t>
            </a:r>
            <a:endParaRPr lang="en-GB" b="1" dirty="0">
              <a:solidFill>
                <a:schemeClr val="accent1"/>
              </a:solidFill>
            </a:endParaRPr>
          </a:p>
        </p:txBody>
      </p:sp>
      <p:sp>
        <p:nvSpPr>
          <p:cNvPr id="5" name="Title 1">
            <a:extLst>
              <a:ext uri="{FF2B5EF4-FFF2-40B4-BE49-F238E27FC236}">
                <a16:creationId xmlns:a16="http://schemas.microsoft.com/office/drawing/2014/main" id="{31883A67-6F57-7282-EE5C-ED05DA2AC497}"/>
              </a:ext>
            </a:extLst>
          </p:cNvPr>
          <p:cNvSpPr txBox="1">
            <a:spLocks/>
          </p:cNvSpPr>
          <p:nvPr/>
        </p:nvSpPr>
        <p:spPr>
          <a:xfrm>
            <a:off x="761999" y="1400780"/>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latin typeface="Avenir Next LT Pro" panose="020B0504020202020204" pitchFamily="34" charset="0"/>
              </a:rPr>
              <a:t>Who can apply</a:t>
            </a:r>
          </a:p>
        </p:txBody>
      </p:sp>
      <p:sp>
        <p:nvSpPr>
          <p:cNvPr id="3" name="Title 1">
            <a:extLst>
              <a:ext uri="{FF2B5EF4-FFF2-40B4-BE49-F238E27FC236}">
                <a16:creationId xmlns:a16="http://schemas.microsoft.com/office/drawing/2014/main" id="{BF479A0C-51B4-C229-6248-ACD8C1A76A58}"/>
              </a:ext>
            </a:extLst>
          </p:cNvPr>
          <p:cNvSpPr txBox="1">
            <a:spLocks/>
          </p:cNvSpPr>
          <p:nvPr/>
        </p:nvSpPr>
        <p:spPr>
          <a:xfrm>
            <a:off x="761999" y="1647352"/>
            <a:ext cx="8433955" cy="247578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t>Residents may qualify if they:</a:t>
            </a:r>
          </a:p>
          <a:p>
            <a:pPr marL="285750" indent="-285750">
              <a:lnSpc>
                <a:spcPct val="110000"/>
              </a:lnSpc>
              <a:buFont typeface="Arial" panose="020B0604020202020204" pitchFamily="34" charset="0"/>
              <a:buChar char="•"/>
            </a:pPr>
            <a:r>
              <a:rPr lang="en-GB" sz="1300" dirty="0"/>
              <a:t>Have a </a:t>
            </a:r>
            <a:r>
              <a:rPr lang="en-GB" sz="1300" b="1" dirty="0"/>
              <a:t>household income of £36,000 or less</a:t>
            </a:r>
            <a:r>
              <a:rPr lang="en-GB" sz="1300" dirty="0"/>
              <a:t>; or</a:t>
            </a:r>
          </a:p>
          <a:p>
            <a:pPr marL="285750" indent="-285750">
              <a:lnSpc>
                <a:spcPct val="110000"/>
              </a:lnSpc>
              <a:buFont typeface="Arial" panose="020B0604020202020204" pitchFamily="34" charset="0"/>
              <a:buChar char="•"/>
            </a:pPr>
            <a:r>
              <a:rPr lang="en-GB" sz="1300" dirty="0"/>
              <a:t>Receive </a:t>
            </a:r>
            <a:r>
              <a:rPr lang="en-GB" sz="1300" b="1" dirty="0"/>
              <a:t>means-tested benefits </a:t>
            </a:r>
            <a:r>
              <a:rPr lang="en-GB" sz="1300" dirty="0"/>
              <a:t>(e.g. Universal Credit, Pension Credit, Income Support); or</a:t>
            </a:r>
          </a:p>
          <a:p>
            <a:pPr marL="285750" indent="-285750">
              <a:lnSpc>
                <a:spcPct val="110000"/>
              </a:lnSpc>
              <a:buFont typeface="Arial" panose="020B0604020202020204" pitchFamily="34" charset="0"/>
              <a:buChar char="•"/>
            </a:pPr>
            <a:r>
              <a:rPr lang="en-GB" sz="1300" dirty="0"/>
              <a:t>Have a </a:t>
            </a:r>
            <a:r>
              <a:rPr lang="en-GB" sz="1300" b="1" dirty="0"/>
              <a:t>health condition </a:t>
            </a:r>
            <a:r>
              <a:rPr lang="en-GB" sz="1300" dirty="0"/>
              <a:t>worsened by living in a cold home; and</a:t>
            </a:r>
          </a:p>
          <a:p>
            <a:pPr marL="285750" indent="-285750">
              <a:lnSpc>
                <a:spcPct val="110000"/>
              </a:lnSpc>
              <a:buFont typeface="Arial" panose="020B0604020202020204" pitchFamily="34" charset="0"/>
              <a:buChar char="•"/>
            </a:pPr>
            <a:r>
              <a:rPr lang="en-GB" sz="1300" dirty="0"/>
              <a:t>Are in </a:t>
            </a:r>
            <a:r>
              <a:rPr lang="en-GB" sz="1300" b="1" dirty="0"/>
              <a:t>problem debt or financial hardship</a:t>
            </a:r>
            <a:r>
              <a:rPr lang="en-GB" sz="1300" dirty="0"/>
              <a:t>.</a:t>
            </a:r>
          </a:p>
          <a:p>
            <a:pPr>
              <a:lnSpc>
                <a:spcPct val="110000"/>
              </a:lnSpc>
            </a:pPr>
            <a:r>
              <a:rPr lang="en-GB" sz="1300" dirty="0"/>
              <a:t>Applicants must live in </a:t>
            </a:r>
            <a:r>
              <a:rPr lang="en-GB" sz="1300" b="1" dirty="0"/>
              <a:t>Staffordshire</a:t>
            </a:r>
            <a:r>
              <a:rPr lang="en-GB" sz="1300" dirty="0"/>
              <a:t> and own or privately rent a home that is </a:t>
            </a:r>
            <a:r>
              <a:rPr lang="en-GB" sz="1300" b="1" dirty="0"/>
              <a:t>inefficient or hard to heat.</a:t>
            </a:r>
            <a:endParaRPr lang="en-GB" sz="1300" b="1" dirty="0">
              <a:solidFill>
                <a:schemeClr val="bg1"/>
              </a:solidFill>
              <a:latin typeface="Avenir Next LT Pro" panose="020B0504020202020204" pitchFamily="34" charset="0"/>
            </a:endParaRPr>
          </a:p>
        </p:txBody>
      </p:sp>
      <p:sp>
        <p:nvSpPr>
          <p:cNvPr id="6" name="Title 1">
            <a:extLst>
              <a:ext uri="{FF2B5EF4-FFF2-40B4-BE49-F238E27FC236}">
                <a16:creationId xmlns:a16="http://schemas.microsoft.com/office/drawing/2014/main" id="{7910E8FB-EB02-CCD3-5E55-9F9D082C0131}"/>
              </a:ext>
            </a:extLst>
          </p:cNvPr>
          <p:cNvSpPr txBox="1">
            <a:spLocks/>
          </p:cNvSpPr>
          <p:nvPr/>
        </p:nvSpPr>
        <p:spPr>
          <a:xfrm>
            <a:off x="761999" y="3190931"/>
            <a:ext cx="4458587"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latin typeface="Avenir Next LT Pro" panose="020B0504020202020204" pitchFamily="34" charset="0"/>
              </a:rPr>
              <a:t>How we prioritise applications</a:t>
            </a:r>
          </a:p>
        </p:txBody>
      </p:sp>
      <p:cxnSp>
        <p:nvCxnSpPr>
          <p:cNvPr id="12" name="Straight Connector 11">
            <a:extLst>
              <a:ext uri="{FF2B5EF4-FFF2-40B4-BE49-F238E27FC236}">
                <a16:creationId xmlns:a16="http://schemas.microsoft.com/office/drawing/2014/main" id="{BF54AA3B-A7C6-AF55-DD68-DCE8B09BDE8C}"/>
              </a:ext>
            </a:extLst>
          </p:cNvPr>
          <p:cNvCxnSpPr>
            <a:cxnSpLocks/>
          </p:cNvCxnSpPr>
          <p:nvPr/>
        </p:nvCxnSpPr>
        <p:spPr>
          <a:xfrm>
            <a:off x="894585" y="5563195"/>
            <a:ext cx="0" cy="986461"/>
          </a:xfrm>
          <a:prstGeom prst="line">
            <a:avLst/>
          </a:prstGeom>
        </p:spPr>
        <p:style>
          <a:lnRef idx="3">
            <a:schemeClr val="accent1"/>
          </a:lnRef>
          <a:fillRef idx="0">
            <a:schemeClr val="accent1"/>
          </a:fillRef>
          <a:effectRef idx="2">
            <a:schemeClr val="accent1"/>
          </a:effectRef>
          <a:fontRef idx="minor">
            <a:schemeClr val="tx1"/>
          </a:fontRef>
        </p:style>
      </p:cxnSp>
      <p:sp>
        <p:nvSpPr>
          <p:cNvPr id="13" name="Title 1">
            <a:extLst>
              <a:ext uri="{FF2B5EF4-FFF2-40B4-BE49-F238E27FC236}">
                <a16:creationId xmlns:a16="http://schemas.microsoft.com/office/drawing/2014/main" id="{0879BC60-5475-5D2F-D489-18CB9A2673CB}"/>
              </a:ext>
            </a:extLst>
          </p:cNvPr>
          <p:cNvSpPr txBox="1">
            <a:spLocks/>
          </p:cNvSpPr>
          <p:nvPr/>
        </p:nvSpPr>
        <p:spPr>
          <a:xfrm>
            <a:off x="988483" y="5563195"/>
            <a:ext cx="7964132"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Line to take: </a:t>
            </a:r>
            <a:r>
              <a:rPr lang="en-GB" sz="2400" dirty="0"/>
              <a:t>“The scheme is not first-come, first-served.</a:t>
            </a:r>
          </a:p>
          <a:p>
            <a:r>
              <a:rPr lang="en-GB" sz="2400" dirty="0"/>
              <a:t>We’re prioritising those most affected by cold homes and poor health, based on national public health guidance.”</a:t>
            </a:r>
            <a:endParaRPr lang="en-GB" sz="2400" b="1" dirty="0">
              <a:latin typeface="Avenir Next LT Pro" panose="020B0504020202020204" pitchFamily="34" charset="0"/>
            </a:endParaRPr>
          </a:p>
        </p:txBody>
      </p:sp>
      <p:sp>
        <p:nvSpPr>
          <p:cNvPr id="18" name="Title 1">
            <a:extLst>
              <a:ext uri="{FF2B5EF4-FFF2-40B4-BE49-F238E27FC236}">
                <a16:creationId xmlns:a16="http://schemas.microsoft.com/office/drawing/2014/main" id="{D4EFFD2D-AF2B-ED52-87E7-88D4EDE9EBBF}"/>
              </a:ext>
            </a:extLst>
          </p:cNvPr>
          <p:cNvSpPr txBox="1">
            <a:spLocks/>
          </p:cNvSpPr>
          <p:nvPr/>
        </p:nvSpPr>
        <p:spPr>
          <a:xfrm>
            <a:off x="761999" y="3429001"/>
            <a:ext cx="5470672" cy="57035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t>Because demand is high, eligibility does not guarantee installation.</a:t>
            </a:r>
          </a:p>
          <a:p>
            <a:pPr>
              <a:lnSpc>
                <a:spcPct val="110000"/>
              </a:lnSpc>
            </a:pPr>
            <a:r>
              <a:rPr lang="en-GB" sz="1300" dirty="0"/>
              <a:t>Funding is allocated based on a transparent three-pathway prioritisation model:</a:t>
            </a:r>
            <a:endParaRPr lang="en-GB" sz="1400" dirty="0"/>
          </a:p>
        </p:txBody>
      </p:sp>
      <p:sp>
        <p:nvSpPr>
          <p:cNvPr id="8" name="TextBox 7">
            <a:extLst>
              <a:ext uri="{FF2B5EF4-FFF2-40B4-BE49-F238E27FC236}">
                <a16:creationId xmlns:a16="http://schemas.microsoft.com/office/drawing/2014/main" id="{B7475C34-DD3B-25B5-7F4E-313ED3755C2C}"/>
              </a:ext>
            </a:extLst>
          </p:cNvPr>
          <p:cNvSpPr txBox="1"/>
          <p:nvPr/>
        </p:nvSpPr>
        <p:spPr>
          <a:xfrm>
            <a:off x="9272289" y="4107454"/>
            <a:ext cx="2645389" cy="1815882"/>
          </a:xfrm>
          <a:prstGeom prst="rect">
            <a:avLst/>
          </a:prstGeom>
          <a:noFill/>
        </p:spPr>
        <p:txBody>
          <a:bodyPr wrap="square">
            <a:spAutoFit/>
          </a:bodyPr>
          <a:lstStyle/>
          <a:p>
            <a:r>
              <a:rPr lang="en-GB" sz="1400" dirty="0">
                <a:latin typeface="Avenir Next LT Pro" panose="020B0504020202020204" pitchFamily="34" charset="0"/>
                <a:hlinkClick r:id="rId4"/>
              </a:rPr>
              <a:t>Our prioritisation document is available to download here.</a:t>
            </a:r>
            <a:r>
              <a:rPr lang="en-GB" sz="1400" dirty="0">
                <a:latin typeface="Avenir Next LT Pro" panose="020B0504020202020204" pitchFamily="34" charset="0"/>
              </a:rPr>
              <a:t> (PDF)</a:t>
            </a:r>
          </a:p>
          <a:p>
            <a:endParaRPr lang="en-GB" sz="1400" dirty="0">
              <a:latin typeface="Avenir Next LT Pro" panose="020B0504020202020204" pitchFamily="34" charset="0"/>
            </a:endParaRPr>
          </a:p>
          <a:p>
            <a:r>
              <a:rPr lang="en-GB" sz="1400" dirty="0">
                <a:latin typeface="Avenir Next LT Pro" panose="020B0504020202020204" pitchFamily="34" charset="0"/>
              </a:rPr>
              <a:t>This provides a summary of our prioritisation model and provides the rationale behind this approach.</a:t>
            </a:r>
          </a:p>
        </p:txBody>
      </p:sp>
      <p:cxnSp>
        <p:nvCxnSpPr>
          <p:cNvPr id="10" name="Straight Connector 9">
            <a:extLst>
              <a:ext uri="{FF2B5EF4-FFF2-40B4-BE49-F238E27FC236}">
                <a16:creationId xmlns:a16="http://schemas.microsoft.com/office/drawing/2014/main" id="{AEEED108-EBF7-D5CC-5206-8C653AA82D2F}"/>
              </a:ext>
            </a:extLst>
          </p:cNvPr>
          <p:cNvCxnSpPr>
            <a:cxnSpLocks/>
          </p:cNvCxnSpPr>
          <p:nvPr/>
        </p:nvCxnSpPr>
        <p:spPr>
          <a:xfrm>
            <a:off x="8766222" y="976906"/>
            <a:ext cx="0" cy="4586289"/>
          </a:xfrm>
          <a:prstGeom prst="line">
            <a:avLst/>
          </a:prstGeom>
        </p:spPr>
        <p:style>
          <a:lnRef idx="3">
            <a:schemeClr val="accent1"/>
          </a:lnRef>
          <a:fillRef idx="0">
            <a:schemeClr val="accent1"/>
          </a:fillRef>
          <a:effectRef idx="2">
            <a:schemeClr val="accent1"/>
          </a:effectRef>
          <a:fontRef idx="minor">
            <a:schemeClr val="tx1"/>
          </a:fontRef>
        </p:style>
      </p:cxnSp>
      <p:pic>
        <p:nvPicPr>
          <p:cNvPr id="21" name="Picture 20">
            <a:extLst>
              <a:ext uri="{FF2B5EF4-FFF2-40B4-BE49-F238E27FC236}">
                <a16:creationId xmlns:a16="http://schemas.microsoft.com/office/drawing/2014/main" id="{CFE55A14-F506-7D34-B0AB-71F5BA619A1A}"/>
              </a:ext>
            </a:extLst>
          </p:cNvPr>
          <p:cNvPicPr>
            <a:picLocks noChangeAspect="1"/>
          </p:cNvPicPr>
          <p:nvPr/>
        </p:nvPicPr>
        <p:blipFill>
          <a:blip r:embed="rId5"/>
          <a:stretch>
            <a:fillRect/>
          </a:stretch>
        </p:blipFill>
        <p:spPr>
          <a:xfrm>
            <a:off x="785256" y="3999359"/>
            <a:ext cx="5882742" cy="1491207"/>
          </a:xfrm>
          <a:prstGeom prst="rect">
            <a:avLst/>
          </a:prstGeom>
        </p:spPr>
      </p:pic>
      <p:pic>
        <p:nvPicPr>
          <p:cNvPr id="9" name="Picture 8" descr="A blue and white cover with white text&#10;&#10;AI-generated content may be incorrect.">
            <a:hlinkClick r:id="rId4"/>
            <a:extLst>
              <a:ext uri="{FF2B5EF4-FFF2-40B4-BE49-F238E27FC236}">
                <a16:creationId xmlns:a16="http://schemas.microsoft.com/office/drawing/2014/main" id="{EB04B00A-822F-DFDF-E23E-DCDF753320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2289" y="755218"/>
            <a:ext cx="2514420" cy="3520188"/>
          </a:xfrm>
          <a:prstGeom prst="rect">
            <a:avLst/>
          </a:prstGeom>
        </p:spPr>
      </p:pic>
    </p:spTree>
    <p:extLst>
      <p:ext uri="{BB962C8B-B14F-4D97-AF65-F5344CB8AC3E}">
        <p14:creationId xmlns:p14="http://schemas.microsoft.com/office/powerpoint/2010/main" val="188424978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E8D10-02D7-2678-DE62-13DA191FBD97}"/>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491D067A-ECD2-174D-ACBD-25C1EC36B2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A381764-9B2A-D7D7-E7CE-37E1B5018E56}"/>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Customer journey and delivery</a:t>
            </a:r>
            <a:endParaRPr lang="en-GB" b="1" dirty="0">
              <a:solidFill>
                <a:schemeClr val="accent1"/>
              </a:solidFill>
            </a:endParaRPr>
          </a:p>
        </p:txBody>
      </p:sp>
      <p:sp>
        <p:nvSpPr>
          <p:cNvPr id="5" name="Title 1">
            <a:extLst>
              <a:ext uri="{FF2B5EF4-FFF2-40B4-BE49-F238E27FC236}">
                <a16:creationId xmlns:a16="http://schemas.microsoft.com/office/drawing/2014/main" id="{B76DB506-0B2D-BC92-2D72-C99928FC3568}"/>
              </a:ext>
            </a:extLst>
          </p:cNvPr>
          <p:cNvSpPr txBox="1">
            <a:spLocks/>
          </p:cNvSpPr>
          <p:nvPr/>
        </p:nvSpPr>
        <p:spPr>
          <a:xfrm>
            <a:off x="762000" y="1538773"/>
            <a:ext cx="9144000" cy="3175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latin typeface="Avenir Next LT Pro" panose="020B0504020202020204" pitchFamily="34" charset="0"/>
              </a:rPr>
              <a:t>Resident journey</a:t>
            </a:r>
          </a:p>
        </p:txBody>
      </p:sp>
      <p:sp>
        <p:nvSpPr>
          <p:cNvPr id="9" name="Title 1">
            <a:extLst>
              <a:ext uri="{FF2B5EF4-FFF2-40B4-BE49-F238E27FC236}">
                <a16:creationId xmlns:a16="http://schemas.microsoft.com/office/drawing/2014/main" id="{E6762B54-434D-4947-F945-531067A1BAA3}"/>
              </a:ext>
            </a:extLst>
          </p:cNvPr>
          <p:cNvSpPr txBox="1">
            <a:spLocks/>
          </p:cNvSpPr>
          <p:nvPr/>
        </p:nvSpPr>
        <p:spPr>
          <a:xfrm>
            <a:off x="761998" y="5149170"/>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latin typeface="Avenir Next LT Pro" panose="020B0504020202020204" pitchFamily="34" charset="0"/>
              </a:rPr>
              <a:t>Delivery Roles</a:t>
            </a:r>
            <a:endParaRPr lang="en-GB" sz="1300" b="1" dirty="0">
              <a:latin typeface="Avenir Next LT Pro" panose="020B0504020202020204" pitchFamily="34" charset="0"/>
            </a:endParaRPr>
          </a:p>
        </p:txBody>
      </p:sp>
      <p:sp>
        <p:nvSpPr>
          <p:cNvPr id="10" name="Title 1">
            <a:extLst>
              <a:ext uri="{FF2B5EF4-FFF2-40B4-BE49-F238E27FC236}">
                <a16:creationId xmlns:a16="http://schemas.microsoft.com/office/drawing/2014/main" id="{E0C70B3A-6DC7-4859-468B-A2FE94F0476A}"/>
              </a:ext>
            </a:extLst>
          </p:cNvPr>
          <p:cNvSpPr txBox="1">
            <a:spLocks/>
          </p:cNvSpPr>
          <p:nvPr/>
        </p:nvSpPr>
        <p:spPr>
          <a:xfrm>
            <a:off x="792017" y="5344001"/>
            <a:ext cx="8369141" cy="309649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Staffordshire County Council: </a:t>
            </a:r>
            <a:r>
              <a:rPr lang="en-GB" sz="1300" dirty="0">
                <a:latin typeface="Avenir Next LT Pro" panose="020B0504020202020204" pitchFamily="34" charset="0"/>
              </a:rPr>
              <a:t>Programme lead, public health oversight, communications.</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District and Borough Councils: Local </a:t>
            </a:r>
            <a:r>
              <a:rPr lang="en-GB" sz="1300" dirty="0">
                <a:latin typeface="Avenir Next LT Pro" panose="020B0504020202020204" pitchFamily="34" charset="0"/>
              </a:rPr>
              <a:t>awareness, resident referral, community engagement.</a:t>
            </a:r>
          </a:p>
          <a:p>
            <a:pPr marL="285750" indent="-285750">
              <a:lnSpc>
                <a:spcPct val="150000"/>
              </a:lnSpc>
              <a:buFont typeface="Arial" panose="020B0604020202020204" pitchFamily="34" charset="0"/>
              <a:buChar char="•"/>
            </a:pPr>
            <a:r>
              <a:rPr lang="en-GB" sz="1300" b="1" dirty="0">
                <a:latin typeface="Avenir Next LT Pro" panose="020B0504020202020204" pitchFamily="34" charset="0"/>
              </a:rPr>
              <a:t>Community Home Solutions (CHS): </a:t>
            </a:r>
            <a:r>
              <a:rPr lang="en-GB" sz="1300" dirty="0">
                <a:latin typeface="Avenir Next LT Pro" panose="020B0504020202020204" pitchFamily="34" charset="0"/>
              </a:rPr>
              <a:t>Customer journey support</a:t>
            </a:r>
          </a:p>
        </p:txBody>
      </p:sp>
      <p:sp>
        <p:nvSpPr>
          <p:cNvPr id="3" name="Title 1">
            <a:extLst>
              <a:ext uri="{FF2B5EF4-FFF2-40B4-BE49-F238E27FC236}">
                <a16:creationId xmlns:a16="http://schemas.microsoft.com/office/drawing/2014/main" id="{E228A280-7621-FE2F-5F83-D058FFF5567C}"/>
              </a:ext>
            </a:extLst>
          </p:cNvPr>
          <p:cNvSpPr txBox="1">
            <a:spLocks/>
          </p:cNvSpPr>
          <p:nvPr/>
        </p:nvSpPr>
        <p:spPr>
          <a:xfrm>
            <a:off x="761999" y="1841771"/>
            <a:ext cx="5596271" cy="363399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1300" dirty="0">
                <a:latin typeface="Avenir Next LT Pro" panose="020B0504020202020204" pitchFamily="34" charset="0"/>
              </a:rPr>
              <a:t>1️⃣ </a:t>
            </a:r>
            <a:r>
              <a:rPr lang="en-GB" sz="1300" b="1" dirty="0">
                <a:latin typeface="Avenir Next LT Pro" panose="020B0504020202020204" pitchFamily="34" charset="0"/>
              </a:rPr>
              <a:t>Apply online or by phone</a:t>
            </a:r>
          </a:p>
          <a:p>
            <a:pPr>
              <a:lnSpc>
                <a:spcPct val="150000"/>
              </a:lnSpc>
            </a:pPr>
            <a:r>
              <a:rPr lang="en-GB" sz="1200" dirty="0">
                <a:latin typeface="Avenir Next LT Pro" panose="020B0504020202020204" pitchFamily="34" charset="0"/>
              </a:rPr>
              <a:t>Residents apply via the Staffordshire Warmer Homes website or call 0115 718 1822. The call line is managed by Community Home Solutions (CHS).</a:t>
            </a:r>
          </a:p>
          <a:p>
            <a:pPr>
              <a:lnSpc>
                <a:spcPct val="150000"/>
              </a:lnSpc>
            </a:pPr>
            <a:r>
              <a:rPr lang="en-GB" sz="1300" dirty="0">
                <a:latin typeface="Avenir Next LT Pro" panose="020B0504020202020204" pitchFamily="34" charset="0"/>
              </a:rPr>
              <a:t>2️⃣ </a:t>
            </a:r>
            <a:r>
              <a:rPr lang="en-GB" sz="1300" b="1" dirty="0">
                <a:latin typeface="Avenir Next LT Pro" panose="020B0504020202020204" pitchFamily="34" charset="0"/>
              </a:rPr>
              <a:t>Eligibility and prioritisation check</a:t>
            </a:r>
          </a:p>
          <a:p>
            <a:pPr>
              <a:lnSpc>
                <a:spcPct val="150000"/>
              </a:lnSpc>
            </a:pPr>
            <a:r>
              <a:rPr lang="en-GB" sz="1200" dirty="0">
                <a:latin typeface="Avenir Next LT Pro" panose="020B0504020202020204" pitchFamily="34" charset="0"/>
              </a:rPr>
              <a:t>CHS verifies income, health or vulnerability criteria, and housing conditions.</a:t>
            </a:r>
          </a:p>
          <a:p>
            <a:pPr>
              <a:lnSpc>
                <a:spcPct val="150000"/>
              </a:lnSpc>
            </a:pPr>
            <a:r>
              <a:rPr lang="en-GB" sz="1300" dirty="0">
                <a:latin typeface="Avenir Next LT Pro" panose="020B0504020202020204" pitchFamily="34" charset="0"/>
              </a:rPr>
              <a:t>3️⃣ </a:t>
            </a:r>
            <a:r>
              <a:rPr lang="en-GB" sz="1300" b="1" dirty="0">
                <a:latin typeface="Avenir Next LT Pro" panose="020B0504020202020204" pitchFamily="34" charset="0"/>
              </a:rPr>
              <a:t>Home survey and recommendations</a:t>
            </a:r>
          </a:p>
          <a:p>
            <a:pPr>
              <a:lnSpc>
                <a:spcPct val="150000"/>
              </a:lnSpc>
            </a:pPr>
            <a:r>
              <a:rPr lang="en-GB" sz="1200" dirty="0">
                <a:latin typeface="Avenir Next LT Pro" panose="020B0504020202020204" pitchFamily="34" charset="0"/>
              </a:rPr>
              <a:t>A qualified assessor visits to determine suitable measures (e.g. insulation, solar panels, air source heat pump).</a:t>
            </a:r>
          </a:p>
          <a:p>
            <a:pPr>
              <a:lnSpc>
                <a:spcPct val="150000"/>
              </a:lnSpc>
            </a:pPr>
            <a:r>
              <a:rPr lang="en-GB" sz="1300" dirty="0">
                <a:latin typeface="Avenir Next LT Pro" panose="020B0504020202020204" pitchFamily="34" charset="0"/>
              </a:rPr>
              <a:t>4️⃣ </a:t>
            </a:r>
            <a:r>
              <a:rPr lang="en-GB" sz="1300" b="1" dirty="0">
                <a:latin typeface="Avenir Next LT Pro" panose="020B0504020202020204" pitchFamily="34" charset="0"/>
              </a:rPr>
              <a:t>Installation and aftercare</a:t>
            </a:r>
          </a:p>
          <a:p>
            <a:pPr>
              <a:lnSpc>
                <a:spcPct val="150000"/>
              </a:lnSpc>
            </a:pPr>
            <a:r>
              <a:rPr lang="en-GB" sz="1200" dirty="0">
                <a:latin typeface="Avenir Next LT Pro" panose="020B0504020202020204" pitchFamily="34" charset="0"/>
              </a:rPr>
              <a:t>Accredited installers complete works; Community Home Solutions and Staffordshire Warmer Homes teams manage quality checks and feedback</a:t>
            </a:r>
            <a:r>
              <a:rPr lang="en-GB" sz="1300" dirty="0">
                <a:latin typeface="Avenir Next LT Pro" panose="020B0504020202020204" pitchFamily="34" charset="0"/>
              </a:rPr>
              <a:t>.</a:t>
            </a:r>
          </a:p>
        </p:txBody>
      </p:sp>
      <p:pic>
        <p:nvPicPr>
          <p:cNvPr id="11" name="Picture 10" descr="A blue background with text&#10;&#10;AI-generated content may be incorrect.">
            <a:extLst>
              <a:ext uri="{FF2B5EF4-FFF2-40B4-BE49-F238E27FC236}">
                <a16:creationId xmlns:a16="http://schemas.microsoft.com/office/drawing/2014/main" id="{0C5805B3-35A2-BC45-9C95-1B357B5D2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340" y="1131952"/>
            <a:ext cx="4295454" cy="3988430"/>
          </a:xfrm>
          <a:prstGeom prst="rect">
            <a:avLst/>
          </a:prstGeom>
        </p:spPr>
      </p:pic>
      <p:sp>
        <p:nvSpPr>
          <p:cNvPr id="12" name="Title 1">
            <a:extLst>
              <a:ext uri="{FF2B5EF4-FFF2-40B4-BE49-F238E27FC236}">
                <a16:creationId xmlns:a16="http://schemas.microsoft.com/office/drawing/2014/main" id="{E182C67E-09CF-45CE-3EB8-FD9761D08C5A}"/>
              </a:ext>
            </a:extLst>
          </p:cNvPr>
          <p:cNvSpPr txBox="1">
            <a:spLocks/>
          </p:cNvSpPr>
          <p:nvPr/>
        </p:nvSpPr>
        <p:spPr>
          <a:xfrm>
            <a:off x="7575919" y="4992409"/>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dirty="0"/>
              <a:t>📌 </a:t>
            </a:r>
            <a:r>
              <a:rPr lang="en-GB" sz="1400" i="1" dirty="0"/>
              <a:t>Image: Happy customer / aftercare</a:t>
            </a:r>
            <a:endParaRPr lang="en-GB" sz="1300" b="1" dirty="0">
              <a:latin typeface="Avenir Next LT Pro" panose="020B0504020202020204" pitchFamily="34" charset="0"/>
            </a:endParaRPr>
          </a:p>
        </p:txBody>
      </p:sp>
      <p:pic>
        <p:nvPicPr>
          <p:cNvPr id="7" name="Picture 6" descr="A person and person smiling&#10;&#10;AI-generated content may be incorrect.">
            <a:extLst>
              <a:ext uri="{FF2B5EF4-FFF2-40B4-BE49-F238E27FC236}">
                <a16:creationId xmlns:a16="http://schemas.microsoft.com/office/drawing/2014/main" id="{584D2F75-4E06-85CB-FCDF-910D0FC4C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1401" y="1233536"/>
            <a:ext cx="4787141" cy="4013050"/>
          </a:xfrm>
          <a:prstGeom prst="rect">
            <a:avLst/>
          </a:prstGeom>
        </p:spPr>
      </p:pic>
    </p:spTree>
    <p:extLst>
      <p:ext uri="{BB962C8B-B14F-4D97-AF65-F5344CB8AC3E}">
        <p14:creationId xmlns:p14="http://schemas.microsoft.com/office/powerpoint/2010/main" val="3698394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6EC9-EE33-62A3-F9D1-001F6BE2010C}"/>
            </a:ext>
          </a:extLst>
        </p:cNvPr>
        <p:cNvGrpSpPr/>
        <p:nvPr/>
      </p:nvGrpSpPr>
      <p:grpSpPr>
        <a:xfrm>
          <a:off x="0" y="0"/>
          <a:ext cx="0" cy="0"/>
          <a:chOff x="0" y="0"/>
          <a:chExt cx="0" cy="0"/>
        </a:xfrm>
      </p:grpSpPr>
      <p:pic>
        <p:nvPicPr>
          <p:cNvPr id="9" name="Picture 8" descr="A blue screen with white text&#10;&#10;AI-generated content may be incorrect.">
            <a:extLst>
              <a:ext uri="{FF2B5EF4-FFF2-40B4-BE49-F238E27FC236}">
                <a16:creationId xmlns:a16="http://schemas.microsoft.com/office/drawing/2014/main" id="{C85E92D0-5399-DAC4-299D-7A1CB0A9600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8CC0C4B-E723-AF7B-3006-04E34EF26FF0}"/>
              </a:ext>
            </a:extLst>
          </p:cNvPr>
          <p:cNvSpPr txBox="1">
            <a:spLocks/>
          </p:cNvSpPr>
          <p:nvPr/>
        </p:nvSpPr>
        <p:spPr>
          <a:xfrm>
            <a:off x="762000" y="943373"/>
            <a:ext cx="9144000" cy="428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rPr>
              <a:t>Consistent messaging and communications toolkit</a:t>
            </a:r>
            <a:endParaRPr lang="en-GB" sz="2800" b="1" dirty="0">
              <a:solidFill>
                <a:schemeClr val="bg1"/>
              </a:solidFill>
            </a:endParaRPr>
          </a:p>
        </p:txBody>
      </p:sp>
      <p:sp>
        <p:nvSpPr>
          <p:cNvPr id="5" name="Title 1">
            <a:extLst>
              <a:ext uri="{FF2B5EF4-FFF2-40B4-BE49-F238E27FC236}">
                <a16:creationId xmlns:a16="http://schemas.microsoft.com/office/drawing/2014/main" id="{450C7CCD-CD4C-5648-4859-74062555F634}"/>
              </a:ext>
            </a:extLst>
          </p:cNvPr>
          <p:cNvSpPr txBox="1">
            <a:spLocks/>
          </p:cNvSpPr>
          <p:nvPr/>
        </p:nvSpPr>
        <p:spPr>
          <a:xfrm>
            <a:off x="761999" y="1365004"/>
            <a:ext cx="10985497"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rPr>
              <a:t>To provide one clear, consistent story that every partner can confidently tell, across press releases, websites, social media, newsletters, and councillor briefings.</a:t>
            </a:r>
            <a:r>
              <a:rPr lang="en-GB" sz="2400" dirty="0"/>
              <a:t>.</a:t>
            </a:r>
            <a:endParaRPr lang="en-GB" sz="2400" b="1" dirty="0">
              <a:solidFill>
                <a:schemeClr val="bg1"/>
              </a:solidFill>
              <a:latin typeface="Avenir Next LT Pro" panose="020B0504020202020204" pitchFamily="34" charset="0"/>
            </a:endParaRPr>
          </a:p>
        </p:txBody>
      </p:sp>
      <p:cxnSp>
        <p:nvCxnSpPr>
          <p:cNvPr id="11" name="Straight Connector 10">
            <a:extLst>
              <a:ext uri="{FF2B5EF4-FFF2-40B4-BE49-F238E27FC236}">
                <a16:creationId xmlns:a16="http://schemas.microsoft.com/office/drawing/2014/main" id="{94E11594-1B8A-CD55-8D80-0F3FF104914F}"/>
              </a:ext>
            </a:extLst>
          </p:cNvPr>
          <p:cNvCxnSpPr>
            <a:cxnSpLocks/>
          </p:cNvCxnSpPr>
          <p:nvPr/>
        </p:nvCxnSpPr>
        <p:spPr>
          <a:xfrm>
            <a:off x="878609" y="2602673"/>
            <a:ext cx="0" cy="2895365"/>
          </a:xfrm>
          <a:prstGeom prst="line">
            <a:avLst/>
          </a:prstGeom>
        </p:spPr>
        <p:style>
          <a:lnRef idx="3">
            <a:schemeClr val="accent1"/>
          </a:lnRef>
          <a:fillRef idx="0">
            <a:schemeClr val="accent1"/>
          </a:fillRef>
          <a:effectRef idx="2">
            <a:schemeClr val="accent1"/>
          </a:effectRef>
          <a:fontRef idx="minor">
            <a:schemeClr val="tx1"/>
          </a:fontRef>
        </p:style>
      </p:cxnSp>
      <p:sp>
        <p:nvSpPr>
          <p:cNvPr id="12" name="Title 1">
            <a:extLst>
              <a:ext uri="{FF2B5EF4-FFF2-40B4-BE49-F238E27FC236}">
                <a16:creationId xmlns:a16="http://schemas.microsoft.com/office/drawing/2014/main" id="{62BF95EB-61C0-A495-9E95-D9A75C9EC5D1}"/>
              </a:ext>
            </a:extLst>
          </p:cNvPr>
          <p:cNvSpPr txBox="1">
            <a:spLocks/>
          </p:cNvSpPr>
          <p:nvPr/>
        </p:nvSpPr>
        <p:spPr>
          <a:xfrm>
            <a:off x="981363" y="2505691"/>
            <a:ext cx="6897828" cy="324861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b="1" dirty="0">
                <a:latin typeface="Avenir Next LT Pro" panose="020B0504020202020204" pitchFamily="34" charset="0"/>
              </a:rPr>
              <a:t>Staffordshire Warmer Homes </a:t>
            </a:r>
            <a:r>
              <a:rPr lang="en-GB" sz="1300" dirty="0">
                <a:latin typeface="Avenir Next LT Pro" panose="020B0504020202020204" pitchFamily="34" charset="0"/>
              </a:rPr>
              <a:t>is here to help local people heat their homes for less. Led by </a:t>
            </a:r>
            <a:r>
              <a:rPr lang="en-GB" sz="1300" b="1" dirty="0">
                <a:latin typeface="Avenir Next LT Pro" panose="020B0504020202020204" pitchFamily="34" charset="0"/>
              </a:rPr>
              <a:t>Staffordshire County Council</a:t>
            </a:r>
            <a:r>
              <a:rPr lang="en-GB" sz="1300" dirty="0">
                <a:latin typeface="Avenir Next LT Pro" panose="020B0504020202020204" pitchFamily="34" charset="0"/>
              </a:rPr>
              <a:t>, working in partnership with </a:t>
            </a:r>
            <a:r>
              <a:rPr lang="en-GB" sz="1300" b="1" dirty="0">
                <a:latin typeface="Avenir Next LT Pro" panose="020B0504020202020204" pitchFamily="34" charset="0"/>
              </a:rPr>
              <a:t>all eight district and borough councils</a:t>
            </a:r>
            <a:r>
              <a:rPr lang="en-GB" sz="1300" dirty="0">
                <a:latin typeface="Avenir Next LT Pro" panose="020B0504020202020204" pitchFamily="34" charset="0"/>
              </a:rPr>
              <a:t> and </a:t>
            </a:r>
            <a:r>
              <a:rPr lang="en-GB" sz="1300" b="1" dirty="0">
                <a:latin typeface="Avenir Next LT Pro" panose="020B0504020202020204" pitchFamily="34" charset="0"/>
              </a:rPr>
              <a:t>Community Home Solutions</a:t>
            </a:r>
            <a:r>
              <a:rPr lang="en-GB" sz="1300" dirty="0">
                <a:latin typeface="Avenir Next LT Pro" panose="020B0504020202020204" pitchFamily="34" charset="0"/>
              </a:rPr>
              <a:t>, the scheme provides </a:t>
            </a:r>
            <a:r>
              <a:rPr lang="en-GB" sz="1300" b="1" dirty="0">
                <a:latin typeface="Avenir Next LT Pro" panose="020B0504020202020204" pitchFamily="34" charset="0"/>
              </a:rPr>
              <a:t>predominantly </a:t>
            </a:r>
            <a:r>
              <a:rPr lang="en-GB" sz="1300" dirty="0">
                <a:latin typeface="Avenir Next LT Pro" panose="020B0504020202020204" pitchFamily="34" charset="0"/>
              </a:rPr>
              <a:t> </a:t>
            </a:r>
            <a:r>
              <a:rPr lang="en-GB" sz="1300" b="1" dirty="0">
                <a:latin typeface="Avenir Next LT Pro" panose="020B0504020202020204" pitchFamily="34" charset="0"/>
              </a:rPr>
              <a:t>free or, subsidised energy efficiency improvements</a:t>
            </a:r>
            <a:r>
              <a:rPr lang="en-GB" sz="1300" dirty="0">
                <a:latin typeface="Avenir Next LT Pro" panose="020B0504020202020204" pitchFamily="34" charset="0"/>
              </a:rPr>
              <a:t> — like insulation, heating upgrades, and solar panels — to residents most in need.</a:t>
            </a:r>
          </a:p>
          <a:p>
            <a:pPr>
              <a:lnSpc>
                <a:spcPct val="110000"/>
              </a:lnSpc>
            </a:pPr>
            <a:endParaRPr lang="en-GB" sz="1300" dirty="0">
              <a:latin typeface="Avenir Next LT Pro" panose="020B0504020202020204" pitchFamily="34" charset="0"/>
            </a:endParaRPr>
          </a:p>
          <a:p>
            <a:pPr>
              <a:lnSpc>
                <a:spcPct val="110000"/>
              </a:lnSpc>
            </a:pPr>
            <a:r>
              <a:rPr lang="en-GB" sz="1300" dirty="0">
                <a:latin typeface="Avenir Next LT Pro" panose="020B0504020202020204" pitchFamily="34" charset="0"/>
              </a:rPr>
              <a:t>This year’s new </a:t>
            </a:r>
            <a:r>
              <a:rPr lang="en-GB" sz="1300" b="1" dirty="0">
                <a:latin typeface="Avenir Next LT Pro" panose="020B0504020202020204" pitchFamily="34" charset="0"/>
              </a:rPr>
              <a:t>Warm Homes: Local Grant </a:t>
            </a:r>
            <a:r>
              <a:rPr lang="en-GB" sz="1300" dirty="0">
                <a:latin typeface="Avenir Next LT Pro" panose="020B0504020202020204" pitchFamily="34" charset="0"/>
              </a:rPr>
              <a:t>focuses on keeping Staffordshire’s most vulnerable </a:t>
            </a:r>
            <a:r>
              <a:rPr lang="en-GB" sz="1300" b="1" dirty="0">
                <a:latin typeface="Avenir Next LT Pro" panose="020B0504020202020204" pitchFamily="34" charset="0"/>
              </a:rPr>
              <a:t>households safe, healthy, and warm </a:t>
            </a:r>
            <a:r>
              <a:rPr lang="en-GB" sz="1300" dirty="0">
                <a:latin typeface="Avenir Next LT Pro" panose="020B0504020202020204" pitchFamily="34" charset="0"/>
              </a:rPr>
              <a:t>through the winter. The scheme prioritises those living on low incomes and with health conditions made worse by cold homes, </a:t>
            </a:r>
            <a:r>
              <a:rPr lang="en-GB" sz="1300" b="1" dirty="0">
                <a:latin typeface="Avenir Next LT Pro" panose="020B0504020202020204" pitchFamily="34" charset="0"/>
              </a:rPr>
              <a:t>ensuring support goes where it’s needed most.</a:t>
            </a:r>
          </a:p>
          <a:p>
            <a:pPr>
              <a:lnSpc>
                <a:spcPct val="110000"/>
              </a:lnSpc>
            </a:pPr>
            <a:endParaRPr lang="en-GB" sz="1300" dirty="0">
              <a:latin typeface="Avenir Next LT Pro" panose="020B0504020202020204" pitchFamily="34" charset="0"/>
            </a:endParaRPr>
          </a:p>
          <a:p>
            <a:pPr>
              <a:lnSpc>
                <a:spcPct val="110000"/>
              </a:lnSpc>
            </a:pPr>
            <a:r>
              <a:rPr lang="en-GB" sz="1300" dirty="0">
                <a:latin typeface="Avenir Next LT Pro" panose="020B0504020202020204" pitchFamily="34" charset="0"/>
              </a:rPr>
              <a:t>Together, our councils and community partners are helping more residents enjoy a </a:t>
            </a:r>
            <a:r>
              <a:rPr lang="en-GB" sz="1300" b="1" dirty="0">
                <a:latin typeface="Avenir Next LT Pro" panose="020B0504020202020204" pitchFamily="34" charset="0"/>
              </a:rPr>
              <a:t>warmer, healthier home, lower energy bills, and peace of mind </a:t>
            </a:r>
            <a:r>
              <a:rPr lang="en-GB" sz="1300" dirty="0">
                <a:latin typeface="Avenir Next LT Pro" panose="020B0504020202020204" pitchFamily="34" charset="0"/>
              </a:rPr>
              <a:t>this winter and beyond.</a:t>
            </a:r>
            <a:endParaRPr lang="en-GB" sz="1300" dirty="0">
              <a:solidFill>
                <a:schemeClr val="bg1"/>
              </a:solidFill>
              <a:latin typeface="Avenir Next LT Pro" panose="020B0504020202020204" pitchFamily="34" charset="0"/>
            </a:endParaRPr>
          </a:p>
        </p:txBody>
      </p:sp>
      <p:sp>
        <p:nvSpPr>
          <p:cNvPr id="22" name="Title 1">
            <a:extLst>
              <a:ext uri="{FF2B5EF4-FFF2-40B4-BE49-F238E27FC236}">
                <a16:creationId xmlns:a16="http://schemas.microsoft.com/office/drawing/2014/main" id="{0C2A390E-D2FE-796A-E83A-632FD12731C1}"/>
              </a:ext>
            </a:extLst>
          </p:cNvPr>
          <p:cNvSpPr txBox="1">
            <a:spLocks/>
          </p:cNvSpPr>
          <p:nvPr/>
        </p:nvSpPr>
        <p:spPr>
          <a:xfrm>
            <a:off x="761999" y="2144714"/>
            <a:ext cx="5959765"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solidFill>
                  <a:schemeClr val="bg1"/>
                </a:solidFill>
                <a:latin typeface="Avenir Next LT Pro" panose="020B0504020202020204" pitchFamily="34" charset="0"/>
              </a:rPr>
              <a:t>The Narrative: Helping Staffordshire stay warm and well</a:t>
            </a:r>
            <a:endParaRPr lang="en-GB" sz="1300" b="1" dirty="0">
              <a:solidFill>
                <a:schemeClr val="bg1"/>
              </a:solidFill>
              <a:latin typeface="Avenir Next LT Pro" panose="020B0504020202020204" pitchFamily="34" charset="0"/>
            </a:endParaRPr>
          </a:p>
        </p:txBody>
      </p:sp>
      <p:sp>
        <p:nvSpPr>
          <p:cNvPr id="3" name="Title 1">
            <a:extLst>
              <a:ext uri="{FF2B5EF4-FFF2-40B4-BE49-F238E27FC236}">
                <a16:creationId xmlns:a16="http://schemas.microsoft.com/office/drawing/2014/main" id="{59A56DD5-21B8-BEF9-FE80-684BA7323C51}"/>
              </a:ext>
            </a:extLst>
          </p:cNvPr>
          <p:cNvSpPr txBox="1">
            <a:spLocks/>
          </p:cNvSpPr>
          <p:nvPr/>
        </p:nvSpPr>
        <p:spPr>
          <a:xfrm>
            <a:off x="8353713" y="2461962"/>
            <a:ext cx="3650445" cy="31676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10000"/>
              </a:lnSpc>
              <a:buFont typeface="Arial" panose="020B0604020202020204" pitchFamily="34" charset="0"/>
              <a:buChar char="•"/>
            </a:pPr>
            <a:r>
              <a:rPr lang="en-GB" sz="1300" dirty="0">
                <a:latin typeface="Avenir Next LT Pro" panose="020B0504020202020204" pitchFamily="34" charset="0"/>
              </a:rPr>
              <a:t>Free or subsidised heating and insulation available.</a:t>
            </a:r>
            <a:br>
              <a:rPr lang="en-GB" sz="1300" dirty="0">
                <a:latin typeface="Avenir Next LT Pro" panose="020B0504020202020204" pitchFamily="34" charset="0"/>
              </a:rPr>
            </a:br>
            <a:endParaRPr lang="en-GB" sz="1300" dirty="0">
              <a:latin typeface="Avenir Next LT Pro" panose="020B0504020202020204" pitchFamily="34" charset="0"/>
            </a:endParaRP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Open to all fuel types – on and off gas.</a:t>
            </a:r>
            <a:br>
              <a:rPr lang="en-GB" sz="1300" dirty="0">
                <a:latin typeface="Avenir Next LT Pro" panose="020B0504020202020204" pitchFamily="34" charset="0"/>
              </a:rPr>
            </a:br>
            <a:endParaRPr lang="en-GB" sz="1300" dirty="0">
              <a:latin typeface="Avenir Next LT Pro" panose="020B0504020202020204" pitchFamily="34" charset="0"/>
            </a:endParaRP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Prioritised for those most in need (income, health, vulnerability).</a:t>
            </a:r>
            <a:br>
              <a:rPr lang="en-GB" sz="1300" dirty="0">
                <a:latin typeface="Avenir Next LT Pro" panose="020B0504020202020204" pitchFamily="34" charset="0"/>
              </a:rPr>
            </a:br>
            <a:endParaRPr lang="en-GB" sz="1300" dirty="0">
              <a:latin typeface="Avenir Next LT Pro" panose="020B0504020202020204" pitchFamily="34" charset="0"/>
            </a:endParaRP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Apply via www.staffordshire.gov.uk/warmerhomes or call 0115 718 1822 .</a:t>
            </a:r>
            <a:br>
              <a:rPr lang="en-GB" sz="1300" dirty="0">
                <a:latin typeface="Avenir Next LT Pro" panose="020B0504020202020204" pitchFamily="34" charset="0"/>
              </a:rPr>
            </a:br>
            <a:endParaRPr lang="en-GB" sz="1300" dirty="0">
              <a:latin typeface="Avenir Next LT Pro" panose="020B0504020202020204" pitchFamily="34" charset="0"/>
            </a:endParaRPr>
          </a:p>
          <a:p>
            <a:pPr marL="285750" indent="-285750">
              <a:lnSpc>
                <a:spcPct val="110000"/>
              </a:lnSpc>
              <a:buFont typeface="Arial" panose="020B0604020202020204" pitchFamily="34" charset="0"/>
              <a:buChar char="•"/>
            </a:pPr>
            <a:r>
              <a:rPr lang="en-GB" sz="1300" dirty="0">
                <a:latin typeface="Avenir Next LT Pro" panose="020B0504020202020204" pitchFamily="34" charset="0"/>
              </a:rPr>
              <a:t>Limited funding – not first-come, first-served.</a:t>
            </a:r>
          </a:p>
        </p:txBody>
      </p:sp>
      <p:sp>
        <p:nvSpPr>
          <p:cNvPr id="13" name="Title 1">
            <a:extLst>
              <a:ext uri="{FF2B5EF4-FFF2-40B4-BE49-F238E27FC236}">
                <a16:creationId xmlns:a16="http://schemas.microsoft.com/office/drawing/2014/main" id="{1CC8ED74-AD31-EBD6-D2B5-0F24684CFE1D}"/>
              </a:ext>
            </a:extLst>
          </p:cNvPr>
          <p:cNvSpPr txBox="1">
            <a:spLocks/>
          </p:cNvSpPr>
          <p:nvPr/>
        </p:nvSpPr>
        <p:spPr>
          <a:xfrm>
            <a:off x="8323696" y="2153198"/>
            <a:ext cx="4087668" cy="39508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400" b="1" dirty="0">
                <a:solidFill>
                  <a:schemeClr val="bg1"/>
                </a:solidFill>
                <a:latin typeface="Avenir Next LT Pro" panose="020B0504020202020204" pitchFamily="34" charset="0"/>
              </a:rPr>
              <a:t>Key point to emphasise</a:t>
            </a:r>
            <a:endParaRPr lang="en-GB" sz="1300" b="1" dirty="0">
              <a:solidFill>
                <a:schemeClr val="bg1"/>
              </a:solidFill>
              <a:latin typeface="Avenir Next LT Pro" panose="020B0504020202020204" pitchFamily="34" charset="0"/>
            </a:endParaRPr>
          </a:p>
        </p:txBody>
      </p:sp>
      <p:sp>
        <p:nvSpPr>
          <p:cNvPr id="7" name="Title 1">
            <a:extLst>
              <a:ext uri="{FF2B5EF4-FFF2-40B4-BE49-F238E27FC236}">
                <a16:creationId xmlns:a16="http://schemas.microsoft.com/office/drawing/2014/main" id="{5CA00C86-4D74-0FBE-7C6C-40F4DDDE70FE}"/>
              </a:ext>
            </a:extLst>
          </p:cNvPr>
          <p:cNvSpPr txBox="1">
            <a:spLocks/>
          </p:cNvSpPr>
          <p:nvPr/>
        </p:nvSpPr>
        <p:spPr>
          <a:xfrm>
            <a:off x="761998" y="5705856"/>
            <a:ext cx="10985497" cy="12594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solidFill>
                  <a:schemeClr val="bg1"/>
                </a:solidFill>
              </a:rPr>
              <a:t>“Staffordshire Warmer Homes helps residents heat their homes for less, stay healthy, and reduce their energy bills through funded home improvements.”</a:t>
            </a:r>
            <a:endParaRPr lang="en-GB" sz="24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76307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0138-F86D-1823-927C-927E96347A1A}"/>
            </a:ext>
          </a:extLst>
        </p:cNvPr>
        <p:cNvGrpSpPr/>
        <p:nvPr/>
      </p:nvGrpSpPr>
      <p:grpSpPr>
        <a:xfrm>
          <a:off x="0" y="0"/>
          <a:ext cx="0" cy="0"/>
          <a:chOff x="0" y="0"/>
          <a:chExt cx="0" cy="0"/>
        </a:xfrm>
      </p:grpSpPr>
      <p:pic>
        <p:nvPicPr>
          <p:cNvPr id="2" name="Picture 1" descr="A white screen with blue text&#10;&#10;AI-generated content may be incorrect.">
            <a:extLst>
              <a:ext uri="{FF2B5EF4-FFF2-40B4-BE49-F238E27FC236}">
                <a16:creationId xmlns:a16="http://schemas.microsoft.com/office/drawing/2014/main" id="{4438DB65-E684-2F88-6785-5322EA7F0AB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8E990CF-0B1F-84BA-FD05-A49577EB33A3}"/>
              </a:ext>
            </a:extLst>
          </p:cNvPr>
          <p:cNvSpPr txBox="1">
            <a:spLocks/>
          </p:cNvSpPr>
          <p:nvPr/>
        </p:nvSpPr>
        <p:spPr>
          <a:xfrm>
            <a:off x="762000" y="943373"/>
            <a:ext cx="9144000" cy="428227"/>
          </a:xfrm>
          <a:prstGeom prst="rect">
            <a:avLst/>
          </a:prstGeom>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Key messages framework</a:t>
            </a:r>
            <a:endParaRPr lang="en-GB" b="1" dirty="0">
              <a:solidFill>
                <a:schemeClr val="accent1"/>
              </a:solidFill>
            </a:endParaRPr>
          </a:p>
        </p:txBody>
      </p:sp>
      <p:graphicFrame>
        <p:nvGraphicFramePr>
          <p:cNvPr id="3" name="Table 2">
            <a:extLst>
              <a:ext uri="{FF2B5EF4-FFF2-40B4-BE49-F238E27FC236}">
                <a16:creationId xmlns:a16="http://schemas.microsoft.com/office/drawing/2014/main" id="{8CB00933-7901-49C3-13EF-29637CB5162E}"/>
              </a:ext>
            </a:extLst>
          </p:cNvPr>
          <p:cNvGraphicFramePr>
            <a:graphicFrameLocks noGrp="1"/>
          </p:cNvGraphicFramePr>
          <p:nvPr>
            <p:extLst>
              <p:ext uri="{D42A27DB-BD31-4B8C-83A1-F6EECF244321}">
                <p14:modId xmlns:p14="http://schemas.microsoft.com/office/powerpoint/2010/main" val="1434016485"/>
              </p:ext>
            </p:extLst>
          </p:nvPr>
        </p:nvGraphicFramePr>
        <p:xfrm>
          <a:off x="885127" y="1486445"/>
          <a:ext cx="9769943" cy="4344582"/>
        </p:xfrm>
        <a:graphic>
          <a:graphicData uri="http://schemas.openxmlformats.org/drawingml/2006/table">
            <a:tbl>
              <a:tblPr firstRow="1" bandRow="1">
                <a:tableStyleId>{5C22544A-7EE6-4342-B048-85BDC9FD1C3A}</a:tableStyleId>
              </a:tblPr>
              <a:tblGrid>
                <a:gridCol w="1931953">
                  <a:extLst>
                    <a:ext uri="{9D8B030D-6E8A-4147-A177-3AD203B41FA5}">
                      <a16:colId xmlns:a16="http://schemas.microsoft.com/office/drawing/2014/main" val="529560999"/>
                    </a:ext>
                  </a:extLst>
                </a:gridCol>
                <a:gridCol w="5625880">
                  <a:extLst>
                    <a:ext uri="{9D8B030D-6E8A-4147-A177-3AD203B41FA5}">
                      <a16:colId xmlns:a16="http://schemas.microsoft.com/office/drawing/2014/main" val="271391875"/>
                    </a:ext>
                  </a:extLst>
                </a:gridCol>
                <a:gridCol w="2212110">
                  <a:extLst>
                    <a:ext uri="{9D8B030D-6E8A-4147-A177-3AD203B41FA5}">
                      <a16:colId xmlns:a16="http://schemas.microsoft.com/office/drawing/2014/main" val="1115928954"/>
                    </a:ext>
                  </a:extLst>
                </a:gridCol>
              </a:tblGrid>
              <a:tr h="641953">
                <a:tc>
                  <a:txBody>
                    <a:bodyPr/>
                    <a:lstStyle/>
                    <a:p>
                      <a:r>
                        <a:rPr lang="en-GB" dirty="0"/>
                        <a:t>Theme</a:t>
                      </a:r>
                    </a:p>
                  </a:txBody>
                  <a:tcPr/>
                </a:tc>
                <a:tc>
                  <a:txBody>
                    <a:bodyPr/>
                    <a:lstStyle/>
                    <a:p>
                      <a:r>
                        <a:rPr lang="en-GB" dirty="0"/>
                        <a:t>Message</a:t>
                      </a:r>
                    </a:p>
                  </a:txBody>
                  <a:tcPr/>
                </a:tc>
                <a:tc>
                  <a:txBody>
                    <a:bodyPr/>
                    <a:lstStyle/>
                    <a:p>
                      <a:r>
                        <a:rPr lang="en-GB" dirty="0"/>
                        <a:t>Audience Use</a:t>
                      </a:r>
                    </a:p>
                  </a:txBody>
                  <a:tcPr/>
                </a:tc>
                <a:extLst>
                  <a:ext uri="{0D108BD9-81ED-4DB2-BD59-A6C34878D82A}">
                    <a16:rowId xmlns:a16="http://schemas.microsoft.com/office/drawing/2014/main" val="4035303301"/>
                  </a:ext>
                </a:extLst>
              </a:tr>
              <a:tr h="458538">
                <a:tc>
                  <a:txBody>
                    <a:bodyPr/>
                    <a:lstStyle/>
                    <a:p>
                      <a:r>
                        <a:rPr lang="en-GB" sz="1400" dirty="0"/>
                        <a:t>Purpose</a:t>
                      </a:r>
                    </a:p>
                  </a:txBody>
                  <a:tcPr/>
                </a:tc>
                <a:tc>
                  <a:txBody>
                    <a:bodyPr/>
                    <a:lstStyle/>
                    <a:p>
                      <a:r>
                        <a:rPr lang="en-GB" sz="1200" dirty="0">
                          <a:latin typeface="Avenir Next LT Pro" panose="020B0504020202020204" pitchFamily="34" charset="0"/>
                        </a:rPr>
                        <a:t>Staffordshire Warmer Homes helps residents heat their homes for less by providing funded energy-saving home improvements.</a:t>
                      </a:r>
                      <a:endParaRPr lang="en-GB" sz="1200" dirty="0"/>
                    </a:p>
                  </a:txBody>
                  <a:tcPr/>
                </a:tc>
                <a:tc>
                  <a:txBody>
                    <a:bodyPr/>
                    <a:lstStyle/>
                    <a:p>
                      <a:r>
                        <a:rPr lang="en-GB" sz="1400" dirty="0"/>
                        <a:t>All</a:t>
                      </a:r>
                    </a:p>
                  </a:txBody>
                  <a:tcPr/>
                </a:tc>
                <a:extLst>
                  <a:ext uri="{0D108BD9-81ED-4DB2-BD59-A6C34878D82A}">
                    <a16:rowId xmlns:a16="http://schemas.microsoft.com/office/drawing/2014/main" val="1173841840"/>
                  </a:ext>
                </a:extLst>
              </a:tr>
              <a:tr h="458538">
                <a:tc>
                  <a:txBody>
                    <a:bodyPr/>
                    <a:lstStyle/>
                    <a:p>
                      <a:r>
                        <a:rPr lang="en-GB" sz="1400" dirty="0"/>
                        <a:t>Partnership</a:t>
                      </a:r>
                    </a:p>
                  </a:txBody>
                  <a:tcPr/>
                </a:tc>
                <a:tc>
                  <a:txBody>
                    <a:bodyPr/>
                    <a:lstStyle/>
                    <a:p>
                      <a:r>
                        <a:rPr lang="en-GB" sz="1200" dirty="0">
                          <a:latin typeface="Avenir Next LT Pro" panose="020B0504020202020204" pitchFamily="34" charset="0"/>
                        </a:rPr>
                        <a:t>Delivered by Staffordshire County Council in partnership with district and borough councils, Community Home Solutions and other community partners.</a:t>
                      </a:r>
                      <a:endParaRPr lang="en-GB" sz="1200" dirty="0"/>
                    </a:p>
                  </a:txBody>
                  <a:tcPr/>
                </a:tc>
                <a:tc>
                  <a:txBody>
                    <a:bodyPr/>
                    <a:lstStyle/>
                    <a:p>
                      <a:r>
                        <a:rPr lang="en-GB" sz="1400" dirty="0"/>
                        <a:t>Press, internal</a:t>
                      </a:r>
                    </a:p>
                  </a:txBody>
                  <a:tcPr/>
                </a:tc>
                <a:extLst>
                  <a:ext uri="{0D108BD9-81ED-4DB2-BD59-A6C34878D82A}">
                    <a16:rowId xmlns:a16="http://schemas.microsoft.com/office/drawing/2014/main" val="3725699302"/>
                  </a:ext>
                </a:extLst>
              </a:tr>
              <a:tr h="519676">
                <a:tc>
                  <a:txBody>
                    <a:bodyPr/>
                    <a:lstStyle/>
                    <a:p>
                      <a:r>
                        <a:rPr lang="en-GB" sz="1400" dirty="0"/>
                        <a:t>Impact</a:t>
                      </a:r>
                    </a:p>
                  </a:txBody>
                  <a:tcPr/>
                </a:tc>
                <a:tc>
                  <a:txBody>
                    <a:bodyPr/>
                    <a:lstStyle/>
                    <a:p>
                      <a:r>
                        <a:rPr lang="en-GB" sz="1200" dirty="0">
                          <a:latin typeface="Avenir Next LT Pro" panose="020B0504020202020204" pitchFamily="34" charset="0"/>
                        </a:rPr>
                        <a:t>Since 2019, more than 1,450 homes have been improved across Staffordshire, cutting bills and carbon.</a:t>
                      </a:r>
                      <a:endParaRPr lang="en-GB"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Press, internal</a:t>
                      </a:r>
                    </a:p>
                    <a:p>
                      <a:endParaRPr lang="en-GB" sz="1400" dirty="0"/>
                    </a:p>
                  </a:txBody>
                  <a:tcPr/>
                </a:tc>
                <a:extLst>
                  <a:ext uri="{0D108BD9-81ED-4DB2-BD59-A6C34878D82A}">
                    <a16:rowId xmlns:a16="http://schemas.microsoft.com/office/drawing/2014/main" val="1480003125"/>
                  </a:ext>
                </a:extLst>
              </a:tr>
              <a:tr h="458538">
                <a:tc>
                  <a:txBody>
                    <a:bodyPr/>
                    <a:lstStyle/>
                    <a:p>
                      <a:r>
                        <a:rPr lang="en-GB" sz="1400" dirty="0"/>
                        <a:t>Eligibility</a:t>
                      </a:r>
                    </a:p>
                  </a:txBody>
                  <a:tcPr/>
                </a:tc>
                <a:tc>
                  <a:txBody>
                    <a:bodyPr/>
                    <a:lstStyle/>
                    <a:p>
                      <a:r>
                        <a:rPr lang="en-GB" sz="1200" dirty="0">
                          <a:latin typeface="Avenir Next LT Pro" panose="020B0504020202020204" pitchFamily="34" charset="0"/>
                        </a:rPr>
                        <a:t>Open to households with income up to £36,000 or those with health vulnerabilities or problem debt.</a:t>
                      </a:r>
                      <a:endParaRPr lang="en-GB" sz="1200" dirty="0"/>
                    </a:p>
                  </a:txBody>
                  <a:tcPr/>
                </a:tc>
                <a:tc>
                  <a:txBody>
                    <a:bodyPr/>
                    <a:lstStyle/>
                    <a:p>
                      <a:r>
                        <a:rPr lang="en-GB" sz="1400" dirty="0"/>
                        <a:t>Resident-facing</a:t>
                      </a:r>
                    </a:p>
                  </a:txBody>
                  <a:tcPr/>
                </a:tc>
                <a:extLst>
                  <a:ext uri="{0D108BD9-81ED-4DB2-BD59-A6C34878D82A}">
                    <a16:rowId xmlns:a16="http://schemas.microsoft.com/office/drawing/2014/main" val="1599402768"/>
                  </a:ext>
                </a:extLst>
              </a:tr>
              <a:tr h="458538">
                <a:tc>
                  <a:txBody>
                    <a:bodyPr/>
                    <a:lstStyle/>
                    <a:p>
                      <a:r>
                        <a:rPr lang="en-GB" sz="1400" dirty="0"/>
                        <a:t>Prioritisation</a:t>
                      </a:r>
                    </a:p>
                  </a:txBody>
                  <a:tcPr/>
                </a:tc>
                <a:tc>
                  <a:txBody>
                    <a:bodyPr/>
                    <a:lstStyle/>
                    <a:p>
                      <a:r>
                        <a:rPr lang="en-GB" sz="1200" dirty="0">
                          <a:latin typeface="Avenir Next LT Pro" panose="020B0504020202020204" pitchFamily="34" charset="0"/>
                        </a:rPr>
                        <a:t>Funding is limited - priority is given to those most affected by cold homes or poor health.</a:t>
                      </a:r>
                    </a:p>
                  </a:txBody>
                  <a:tcPr/>
                </a:tc>
                <a:tc>
                  <a:txBody>
                    <a:bodyPr/>
                    <a:lstStyle/>
                    <a:p>
                      <a:r>
                        <a:rPr lang="en-GB" sz="1400" dirty="0"/>
                        <a:t>All</a:t>
                      </a:r>
                    </a:p>
                  </a:txBody>
                  <a:tcPr/>
                </a:tc>
                <a:extLst>
                  <a:ext uri="{0D108BD9-81ED-4DB2-BD59-A6C34878D82A}">
                    <a16:rowId xmlns:a16="http://schemas.microsoft.com/office/drawing/2014/main" val="430984688"/>
                  </a:ext>
                </a:extLst>
              </a:tr>
              <a:tr h="519676">
                <a:tc>
                  <a:txBody>
                    <a:bodyPr/>
                    <a:lstStyle/>
                    <a:p>
                      <a:r>
                        <a:rPr lang="en-GB" sz="1400" dirty="0"/>
                        <a:t>Health</a:t>
                      </a:r>
                    </a:p>
                  </a:txBody>
                  <a:tcPr/>
                </a:tc>
                <a:tc>
                  <a:txBody>
                    <a:bodyPr/>
                    <a:lstStyle/>
                    <a:p>
                      <a:r>
                        <a:rPr lang="en-GB" sz="1200" dirty="0">
                          <a:latin typeface="Avenir Next LT Pro" panose="020B0504020202020204" pitchFamily="34" charset="0"/>
                        </a:rPr>
                        <a:t>Living in a warm home supports better physical and mental health.</a:t>
                      </a:r>
                    </a:p>
                  </a:txBody>
                  <a:tcPr/>
                </a:tc>
                <a:tc>
                  <a:txBody>
                    <a:bodyPr/>
                    <a:lstStyle/>
                    <a:p>
                      <a:r>
                        <a:rPr lang="en-GB" sz="1400" dirty="0"/>
                        <a:t>Public health, resident</a:t>
                      </a:r>
                    </a:p>
                  </a:txBody>
                  <a:tcPr/>
                </a:tc>
                <a:extLst>
                  <a:ext uri="{0D108BD9-81ED-4DB2-BD59-A6C34878D82A}">
                    <a16:rowId xmlns:a16="http://schemas.microsoft.com/office/drawing/2014/main" val="3031779580"/>
                  </a:ext>
                </a:extLst>
              </a:tr>
              <a:tr h="371925">
                <a:tc>
                  <a:txBody>
                    <a:bodyPr/>
                    <a:lstStyle/>
                    <a:p>
                      <a:r>
                        <a:rPr lang="en-GB" sz="1400" dirty="0"/>
                        <a:t>How to apply</a:t>
                      </a:r>
                    </a:p>
                  </a:txBody>
                  <a:tcPr/>
                </a:tc>
                <a:tc>
                  <a:txBody>
                    <a:bodyPr/>
                    <a:lstStyle/>
                    <a:p>
                      <a:r>
                        <a:rPr lang="en-GB" sz="1200" dirty="0">
                          <a:latin typeface="Avenir Next LT Pro" panose="020B0504020202020204" pitchFamily="34" charset="0"/>
                        </a:rPr>
                        <a:t>Apply via www.staffordshire.gov.uk/warmerhomes or call 0115 718 1822 (Call line managed by Community Home Solutions).</a:t>
                      </a:r>
                    </a:p>
                  </a:txBody>
                  <a:tcPr/>
                </a:tc>
                <a:tc>
                  <a:txBody>
                    <a:bodyPr/>
                    <a:lstStyle/>
                    <a:p>
                      <a:r>
                        <a:rPr lang="en-GB" sz="1400" dirty="0"/>
                        <a:t>All</a:t>
                      </a:r>
                    </a:p>
                  </a:txBody>
                  <a:tcPr/>
                </a:tc>
                <a:extLst>
                  <a:ext uri="{0D108BD9-81ED-4DB2-BD59-A6C34878D82A}">
                    <a16:rowId xmlns:a16="http://schemas.microsoft.com/office/drawing/2014/main" val="2032875605"/>
                  </a:ext>
                </a:extLst>
              </a:tr>
              <a:tr h="371925">
                <a:tc>
                  <a:txBody>
                    <a:bodyPr/>
                    <a:lstStyle/>
                    <a:p>
                      <a:r>
                        <a:rPr lang="en-GB" sz="1400" dirty="0"/>
                        <a:t>Tone to maintain</a:t>
                      </a:r>
                    </a:p>
                  </a:txBody>
                  <a:tcPr/>
                </a:tc>
                <a:tc>
                  <a:txBody>
                    <a:bodyPr/>
                    <a:lstStyle/>
                    <a:p>
                      <a:r>
                        <a:rPr lang="en-GB" sz="1200" dirty="0">
                          <a:latin typeface="Avenir Next LT Pro" panose="020B0504020202020204" pitchFamily="34" charset="0"/>
                        </a:rPr>
                        <a:t>Warm, professional, trustworthy - "helping people live well for less."</a:t>
                      </a:r>
                    </a:p>
                  </a:txBody>
                  <a:tcPr/>
                </a:tc>
                <a:tc>
                  <a:txBody>
                    <a:bodyPr/>
                    <a:lstStyle/>
                    <a:p>
                      <a:r>
                        <a:rPr lang="en-GB" sz="1400" dirty="0"/>
                        <a:t>All</a:t>
                      </a:r>
                    </a:p>
                  </a:txBody>
                  <a:tcPr/>
                </a:tc>
                <a:extLst>
                  <a:ext uri="{0D108BD9-81ED-4DB2-BD59-A6C34878D82A}">
                    <a16:rowId xmlns:a16="http://schemas.microsoft.com/office/drawing/2014/main" val="1072309142"/>
                  </a:ext>
                </a:extLst>
              </a:tr>
            </a:tbl>
          </a:graphicData>
        </a:graphic>
      </p:graphicFrame>
      <p:sp>
        <p:nvSpPr>
          <p:cNvPr id="5" name="Title 1">
            <a:extLst>
              <a:ext uri="{FF2B5EF4-FFF2-40B4-BE49-F238E27FC236}">
                <a16:creationId xmlns:a16="http://schemas.microsoft.com/office/drawing/2014/main" id="{25A1F79A-EF80-C252-A276-B09B10F4CE85}"/>
              </a:ext>
            </a:extLst>
          </p:cNvPr>
          <p:cNvSpPr txBox="1">
            <a:spLocks/>
          </p:cNvSpPr>
          <p:nvPr/>
        </p:nvSpPr>
        <p:spPr>
          <a:xfrm>
            <a:off x="7551073" y="4300177"/>
            <a:ext cx="3650445" cy="316769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GB" sz="1300" dirty="0">
                <a:latin typeface="Avenir Next LT Pro" panose="020B0504020202020204" pitchFamily="34" charset="0"/>
              </a:rPr>
              <a:t>.. </a:t>
            </a:r>
          </a:p>
        </p:txBody>
      </p:sp>
    </p:spTree>
    <p:extLst>
      <p:ext uri="{BB962C8B-B14F-4D97-AF65-F5344CB8AC3E}">
        <p14:creationId xmlns:p14="http://schemas.microsoft.com/office/powerpoint/2010/main" val="3174421779"/>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736</TotalTime>
  <Words>2616</Words>
  <Application>Microsoft Office PowerPoint</Application>
  <PresentationFormat>Widescreen</PresentationFormat>
  <Paragraphs>261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Avenir Next LT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Staffordshire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Gethings, Russel (Transformation)</dc:creator>
  <cp:lastModifiedBy>Gethings, Russel (Transformation)</cp:lastModifiedBy>
  <cp:revision>3</cp:revision>
  <dcterms:created xsi:type="dcterms:W3CDTF">2025-10-30T10:26:22Z</dcterms:created>
  <dcterms:modified xsi:type="dcterms:W3CDTF">2025-11-20T17:23:27Z</dcterms:modified>
</cp:coreProperties>
</file>